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87" r:id="rId5"/>
    <p:sldId id="278" r:id="rId6"/>
    <p:sldId id="279" r:id="rId7"/>
    <p:sldId id="274" r:id="rId8"/>
    <p:sldId id="281" r:id="rId9"/>
    <p:sldId id="284" r:id="rId10"/>
    <p:sldId id="286" r:id="rId11"/>
    <p:sldId id="285" r:id="rId12"/>
    <p:sldId id="282" r:id="rId13"/>
    <p:sldId id="275" r:id="rId14"/>
    <p:sldId id="289" r:id="rId15"/>
    <p:sldId id="283" r:id="rId16"/>
    <p:sldId id="288"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p:scale>
          <a:sx n="70" d="100"/>
          <a:sy n="70" d="100"/>
        </p:scale>
        <p:origin x="7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38E9-F753-40DB-9E0E-70D68039C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CC1DC0-6622-448C-8F33-3C9A775AA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571DC1-6D4B-409C-992E-6E1F97DC0619}"/>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5" name="Footer Placeholder 4">
            <a:extLst>
              <a:ext uri="{FF2B5EF4-FFF2-40B4-BE49-F238E27FC236}">
                <a16:creationId xmlns:a16="http://schemas.microsoft.com/office/drawing/2014/main" id="{C060AFD3-4A23-40D6-B755-9227D6141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DBA976-167A-40BC-A090-0038F3539482}"/>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93613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E599-FD9D-4B36-8821-658BE87D10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E3A840-9D9C-4D78-9FA6-8834EE837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692F3-54B9-4FB0-A39A-85503D7466B4}"/>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5" name="Footer Placeholder 4">
            <a:extLst>
              <a:ext uri="{FF2B5EF4-FFF2-40B4-BE49-F238E27FC236}">
                <a16:creationId xmlns:a16="http://schemas.microsoft.com/office/drawing/2014/main" id="{E7105046-7B4D-42D1-A2AD-9CA5EEAE9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4AAB4-BDCF-4412-B3CA-B32089C91E7D}"/>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44620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83C82-ED30-4BC0-9B4B-F2AE3452D1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507AB8-9101-4FF9-939E-475F6DA08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8F0AB-133E-400D-921C-C90C1A97AADC}"/>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5" name="Footer Placeholder 4">
            <a:extLst>
              <a:ext uri="{FF2B5EF4-FFF2-40B4-BE49-F238E27FC236}">
                <a16:creationId xmlns:a16="http://schemas.microsoft.com/office/drawing/2014/main" id="{711316CC-AC29-48E8-806A-41B4883B9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E60E6-CF75-4E26-B784-823A13A6BBAE}"/>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38655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E73B-800D-429E-A1A5-26B3BAC81A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11DCA-3147-4D73-8D86-D49CBD9C2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02D62-4F80-4079-BE63-03EA3418814D}"/>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5" name="Footer Placeholder 4">
            <a:extLst>
              <a:ext uri="{FF2B5EF4-FFF2-40B4-BE49-F238E27FC236}">
                <a16:creationId xmlns:a16="http://schemas.microsoft.com/office/drawing/2014/main" id="{8580FC11-8CE8-494A-BF8B-19653E52D9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05C68-69AC-4757-8AD9-99F8DD755A3F}"/>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32359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4E0B-4428-4D5F-8BDE-D8F5425C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BCB495-5C1E-4B4B-AD06-768D788EE9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FBA83-EF6A-4BED-BF85-BCDAD7459D9A}"/>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5" name="Footer Placeholder 4">
            <a:extLst>
              <a:ext uri="{FF2B5EF4-FFF2-40B4-BE49-F238E27FC236}">
                <a16:creationId xmlns:a16="http://schemas.microsoft.com/office/drawing/2014/main" id="{482C6570-4E79-44AD-8021-6A2581BCA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3B025-27D4-436F-AA90-2D143C1CEC18}"/>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350803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F6F6-05B4-4D5A-BC9F-66CA974458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FE4DDC-D825-498C-971D-3DC15F2C61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19970A-2F09-4558-8AF1-BDE934897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D749E7-D5FC-446D-B9FF-DB2860F9AC59}"/>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6" name="Footer Placeholder 5">
            <a:extLst>
              <a:ext uri="{FF2B5EF4-FFF2-40B4-BE49-F238E27FC236}">
                <a16:creationId xmlns:a16="http://schemas.microsoft.com/office/drawing/2014/main" id="{9E3B2AAD-7804-4DF2-BD00-251DA8DF3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937776-6304-4F88-90D4-3CD0C59D7213}"/>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10962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A963-C442-4476-B0C1-3647F00868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DA9DA8-9629-418D-ADE4-6183C7882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26794-111D-4198-90E3-BB8FF6EF1F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40847A-83C1-47CB-8F97-116D37EB6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FA2B1-FDAA-4642-88F1-998C9A209C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8BC5BB-D446-4C10-851A-D0E02EA55ABB}"/>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8" name="Footer Placeholder 7">
            <a:extLst>
              <a:ext uri="{FF2B5EF4-FFF2-40B4-BE49-F238E27FC236}">
                <a16:creationId xmlns:a16="http://schemas.microsoft.com/office/drawing/2014/main" id="{C4EBA5B9-48B4-44F9-A4E4-5BA668EDB5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8FEA51-8CA3-4AB7-99E7-EA16E96FDE34}"/>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04563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98F5-F0D2-493A-8BEE-5A84CF817D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A07AFA-EE50-46BC-873C-C303AD7FFCD6}"/>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4" name="Footer Placeholder 3">
            <a:extLst>
              <a:ext uri="{FF2B5EF4-FFF2-40B4-BE49-F238E27FC236}">
                <a16:creationId xmlns:a16="http://schemas.microsoft.com/office/drawing/2014/main" id="{037B94F4-7883-45A2-BBD1-0A18F562F3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EF703D-0FB3-427A-8C5A-C14ADADE6BAD}"/>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391760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160E9-C91D-48C3-9946-CD85E8698A2A}"/>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3" name="Footer Placeholder 2">
            <a:extLst>
              <a:ext uri="{FF2B5EF4-FFF2-40B4-BE49-F238E27FC236}">
                <a16:creationId xmlns:a16="http://schemas.microsoft.com/office/drawing/2014/main" id="{1B7BFD95-74C5-4CDC-B8A6-5F7199764D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AB717D-A7E9-4074-91A9-05A0F421E663}"/>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04036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722A-47A7-47DC-9ECF-54AAC1BDC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FDA437-014F-4AE7-93C5-BBFD3ED12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500B00-1ED2-4E18-9E56-40985351A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4F527-A902-477F-B1A8-259D33D37D8E}"/>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6" name="Footer Placeholder 5">
            <a:extLst>
              <a:ext uri="{FF2B5EF4-FFF2-40B4-BE49-F238E27FC236}">
                <a16:creationId xmlns:a16="http://schemas.microsoft.com/office/drawing/2014/main" id="{E24EBF90-548E-4DF6-976E-CF0035E8AE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F725F0-A3BD-40C9-9BD6-C5717FED6F66}"/>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65876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ED9E-0F39-4889-BF08-AE089BC80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4FC70E-BE87-41A7-9FC6-6A41FCA20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23F014-335C-4421-9349-6CA9BE046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19359-3FAE-480D-B7CE-EC24C97E6A30}"/>
              </a:ext>
            </a:extLst>
          </p:cNvPr>
          <p:cNvSpPr>
            <a:spLocks noGrp="1"/>
          </p:cNvSpPr>
          <p:nvPr>
            <p:ph type="dt" sz="half" idx="10"/>
          </p:nvPr>
        </p:nvSpPr>
        <p:spPr/>
        <p:txBody>
          <a:bodyPr/>
          <a:lstStyle/>
          <a:p>
            <a:fld id="{E2A0A351-1EFA-42B5-BCA5-544DAC19DB9B}" type="datetimeFigureOut">
              <a:rPr lang="en-GB" smtClean="0"/>
              <a:t>04/10/2021</a:t>
            </a:fld>
            <a:endParaRPr lang="en-GB"/>
          </a:p>
        </p:txBody>
      </p:sp>
      <p:sp>
        <p:nvSpPr>
          <p:cNvPr id="6" name="Footer Placeholder 5">
            <a:extLst>
              <a:ext uri="{FF2B5EF4-FFF2-40B4-BE49-F238E27FC236}">
                <a16:creationId xmlns:a16="http://schemas.microsoft.com/office/drawing/2014/main" id="{F2B6BE35-3C67-407A-A675-BCC040A2AB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9ECAC-4BBF-4F52-9ECD-A9D8DF00ADFE}"/>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15478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A4D1BC-36A7-4237-B528-73FEB961F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33A9F0-BF6B-4C6B-B167-7C3A6B7B4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F1747-6814-4898-8831-29A100E99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0A351-1EFA-42B5-BCA5-544DAC19DB9B}" type="datetimeFigureOut">
              <a:rPr lang="en-GB" smtClean="0"/>
              <a:t>04/10/2021</a:t>
            </a:fld>
            <a:endParaRPr lang="en-GB"/>
          </a:p>
        </p:txBody>
      </p:sp>
      <p:sp>
        <p:nvSpPr>
          <p:cNvPr id="5" name="Footer Placeholder 4">
            <a:extLst>
              <a:ext uri="{FF2B5EF4-FFF2-40B4-BE49-F238E27FC236}">
                <a16:creationId xmlns:a16="http://schemas.microsoft.com/office/drawing/2014/main" id="{6A598FFF-B0E5-4A6F-92DA-CAD2390E8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1C1915-AE30-4D13-892B-B6AB06716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7BED8-FF59-43D1-997D-618FFECA9A73}" type="slidenum">
              <a:rPr lang="en-GB" smtClean="0"/>
              <a:t>‹#›</a:t>
            </a:fld>
            <a:endParaRPr lang="en-GB"/>
          </a:p>
        </p:txBody>
      </p:sp>
    </p:spTree>
    <p:extLst>
      <p:ext uri="{BB962C8B-B14F-4D97-AF65-F5344CB8AC3E}">
        <p14:creationId xmlns:p14="http://schemas.microsoft.com/office/powerpoint/2010/main" val="151425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en.wikipedia.org/wiki/Molecular_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ADE3C-5FA4-43D5-B59E-8CC89BC1B5D5}"/>
              </a:ext>
            </a:extLst>
          </p:cNvPr>
          <p:cNvSpPr txBox="1"/>
          <p:nvPr/>
        </p:nvSpPr>
        <p:spPr>
          <a:xfrm>
            <a:off x="781877" y="599860"/>
            <a:ext cx="10840279" cy="5658280"/>
          </a:xfrm>
          <a:prstGeom prst="rect">
            <a:avLst/>
          </a:prstGeom>
          <a:noFill/>
        </p:spPr>
        <p:txBody>
          <a:bodyPr wrap="square">
            <a:spAutoFit/>
          </a:bodyPr>
          <a:lstStyle/>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Advanced Analytical Chemistry 1</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Separation Technique, </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Chromatography</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Postgraduate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Master's degrees)</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Lecture No. 2</a:t>
            </a:r>
            <a:endParaRPr lang="en-GB" sz="3600" dirty="0">
              <a:effectLst/>
              <a:latin typeface="Times New Roman" panose="02020603050405020304" pitchFamily="18" charset="0"/>
              <a:ea typeface="Times New Roman" panose="02020603050405020304" pitchFamily="18" charset="0"/>
            </a:endParaRPr>
          </a:p>
          <a:p>
            <a:pPr algn="ctr">
              <a:lnSpc>
                <a:spcPct val="150000"/>
              </a:lnSpc>
            </a:pP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By </a:t>
            </a:r>
            <a:endParaRPr lang="en-GB" sz="2400" dirty="0">
              <a:effectLst/>
              <a:latin typeface="Times New Roman" panose="02020603050405020304" pitchFamily="18" charset="0"/>
              <a:ea typeface="Times New Roman" panose="02020603050405020304" pitchFamily="18" charset="0"/>
            </a:endParaRPr>
          </a:p>
          <a:p>
            <a:pPr algn="ctr">
              <a:lnSpc>
                <a:spcPct val="150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Asst. Prof. Dr. Layla Salih Al-Omran </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63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26D29B-C4EE-4517-9396-013ABA6DD76C}"/>
              </a:ext>
            </a:extLst>
          </p:cNvPr>
          <p:cNvSpPr txBox="1"/>
          <p:nvPr/>
        </p:nvSpPr>
        <p:spPr>
          <a:xfrm>
            <a:off x="463825" y="292413"/>
            <a:ext cx="9740349" cy="6093976"/>
          </a:xfrm>
          <a:prstGeom prst="rect">
            <a:avLst/>
          </a:prstGeom>
          <a:noFill/>
        </p:spPr>
        <p:txBody>
          <a:bodyPr wrap="square">
            <a:spAutoFit/>
          </a:bodyPr>
          <a:lstStyle/>
          <a:p>
            <a:r>
              <a:rPr lang="en-GB" sz="3200" b="1" dirty="0">
                <a:solidFill>
                  <a:srgbClr val="C00000"/>
                </a:solidFill>
                <a:latin typeface="Times New Roman" panose="02020603050405020304" pitchFamily="18" charset="0"/>
                <a:cs typeface="Times New Roman" panose="02020603050405020304" pitchFamily="18" charset="0"/>
              </a:rPr>
              <a:t>Most common types of detectors used in GC are:</a:t>
            </a:r>
          </a:p>
          <a:p>
            <a:endParaRPr lang="en-GB" sz="3200" b="1"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GB" sz="3200" b="1" dirty="0">
                <a:solidFill>
                  <a:srgbClr val="C00000"/>
                </a:solidFill>
                <a:latin typeface="Times New Roman" panose="02020603050405020304" pitchFamily="18" charset="0"/>
                <a:cs typeface="Times New Roman" panose="02020603050405020304" pitchFamily="18" charset="0"/>
              </a:rPr>
              <a:t> </a:t>
            </a: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Mass Spectrometer (MS)</a:t>
            </a:r>
          </a:p>
          <a:p>
            <a:pPr>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 Flame ionization detector (FID)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 Thermal Conductivity Detector (TCD)</a:t>
            </a:r>
          </a:p>
          <a:p>
            <a:pPr>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d- Electron capture detector (ECD) </a:t>
            </a:r>
          </a:p>
          <a:p>
            <a:pPr>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 Atomic emission detector (AED), </a:t>
            </a:r>
            <a:endParaRPr lang="en-GB" sz="2800" dirty="0">
              <a:effectLst/>
              <a:latin typeface="Times New Roman" panose="02020603050405020304" pitchFamily="18" charset="0"/>
              <a:ea typeface="Times New Roman" panose="02020603050405020304" pitchFamily="18" charset="0"/>
            </a:endParaRPr>
          </a:p>
          <a:p>
            <a:pPr>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f-Photoionization detector (PID</a:t>
            </a:r>
            <a:endParaRPr lang="en-GB" sz="2800" dirty="0">
              <a:effectLst/>
              <a:latin typeface="Times New Roman" panose="02020603050405020304" pitchFamily="18" charset="0"/>
              <a:ea typeface="Times New Roman" panose="02020603050405020304" pitchFamily="18" charset="0"/>
            </a:endParaRPr>
          </a:p>
          <a:p>
            <a:pPr>
              <a:lnSpc>
                <a:spcPct val="150000"/>
              </a:lnSpc>
            </a:pPr>
            <a:endParaRPr lang="en-GB" sz="2400" dirty="0">
              <a:effectLst/>
              <a:latin typeface="Times New Roman" panose="02020603050405020304" pitchFamily="18" charset="0"/>
              <a:ea typeface="Times New Roman" panose="02020603050405020304" pitchFamily="18" charset="0"/>
            </a:endParaRPr>
          </a:p>
          <a:p>
            <a:endParaRPr lang="en-GB"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99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F449B-449C-4883-BE60-22B4D183E9D4}"/>
              </a:ext>
            </a:extLst>
          </p:cNvPr>
          <p:cNvSpPr txBox="1"/>
          <p:nvPr/>
        </p:nvSpPr>
        <p:spPr>
          <a:xfrm>
            <a:off x="39757" y="125119"/>
            <a:ext cx="12152243" cy="3970318"/>
          </a:xfrm>
          <a:prstGeom prst="rect">
            <a:avLst/>
          </a:prstGeom>
          <a:noFill/>
        </p:spPr>
        <p:txBody>
          <a:bodyPr wrap="square">
            <a:spAutoFit/>
          </a:bodyPr>
          <a:lstStyle/>
          <a:p>
            <a:r>
              <a:rPr lang="en-GB"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Mass Spectrometer (MS)</a:t>
            </a:r>
            <a:endParaRPr lang="en-GB" sz="2800" dirty="0">
              <a:solidFill>
                <a:srgbClr val="C00000"/>
              </a:solidFill>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Analytic technique by which chemicals are identified by the sorting of gaseous ions in electric and magnetic fields according to their mass-to-charge ratios.</a:t>
            </a:r>
          </a:p>
          <a:p>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2800" b="1" u="sng" dirty="0">
                <a:effectLst/>
                <a:latin typeface="Times New Roman" panose="02020603050405020304" pitchFamily="18" charset="0"/>
                <a:ea typeface="Times New Roman" panose="02020603050405020304" pitchFamily="18" charset="0"/>
                <a:cs typeface="Times New Roman" panose="02020603050405020304" pitchFamily="18" charset="0"/>
              </a:rPr>
              <a:t>Ion source; </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converts gas phase molecules into ions. </a:t>
            </a:r>
            <a:endParaRPr lang="en-GB" sz="2800" dirty="0">
              <a:effectLst/>
              <a:latin typeface="Times New Roman" panose="02020603050405020304" pitchFamily="18" charset="0"/>
              <a:ea typeface="Times New Roman" panose="02020603050405020304" pitchFamily="18" charset="0"/>
            </a:endParaRPr>
          </a:p>
          <a:p>
            <a:pPr marL="685800" indent="-457200">
              <a:buFont typeface="Wingdings" panose="05000000000000000000" pitchFamily="2" charset="2"/>
              <a:buChar char="ü"/>
            </a:pPr>
            <a:r>
              <a:rPr lang="en-GB" sz="2800" b="1" u="sng" dirty="0">
                <a:effectLst/>
                <a:latin typeface="Times New Roman" panose="02020603050405020304" pitchFamily="18" charset="0"/>
                <a:ea typeface="Times New Roman" panose="02020603050405020304" pitchFamily="18" charset="0"/>
                <a:cs typeface="Times New Roman" panose="02020603050405020304" pitchFamily="18" charset="0"/>
              </a:rPr>
              <a:t>Analyser</a:t>
            </a: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takes ionized masses and separates them based on charge to mass ratios and outputs them to the detector where they are detected then to output.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457200" lvl="0" indent="-457200" algn="just">
              <a:buFont typeface="Wingdings" panose="05000000000000000000" pitchFamily="2" charset="2"/>
              <a:buChar char="ü"/>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u="sng" dirty="0">
                <a:effectLst/>
                <a:latin typeface="Times New Roman" panose="02020603050405020304" pitchFamily="18" charset="0"/>
                <a:ea typeface="Times New Roman" panose="02020603050405020304" pitchFamily="18" charset="0"/>
                <a:cs typeface="Times New Roman" panose="02020603050405020304" pitchFamily="18" charset="0"/>
              </a:rPr>
              <a:t>Ion detector</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measures the value of an indicator and provides data for      calculating the plenitude of present ions.</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30BFC19-1A84-4AC3-B705-B475AC44726B}"/>
              </a:ext>
            </a:extLst>
          </p:cNvPr>
          <p:cNvPicPr>
            <a:picLocks noChangeAspect="1"/>
          </p:cNvPicPr>
          <p:nvPr/>
        </p:nvPicPr>
        <p:blipFill>
          <a:blip r:embed="rId2"/>
          <a:stretch>
            <a:fillRect/>
          </a:stretch>
        </p:blipFill>
        <p:spPr>
          <a:xfrm>
            <a:off x="483175" y="4068417"/>
            <a:ext cx="9720999" cy="2452429"/>
          </a:xfrm>
          <a:prstGeom prst="rect">
            <a:avLst/>
          </a:prstGeom>
        </p:spPr>
      </p:pic>
    </p:spTree>
    <p:extLst>
      <p:ext uri="{BB962C8B-B14F-4D97-AF65-F5344CB8AC3E}">
        <p14:creationId xmlns:p14="http://schemas.microsoft.com/office/powerpoint/2010/main" val="15807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B3E29CF-5358-40FF-96C5-A1A78D19703C}"/>
              </a:ext>
            </a:extLst>
          </p:cNvPr>
          <p:cNvSpPr txBox="1"/>
          <p:nvPr/>
        </p:nvSpPr>
        <p:spPr>
          <a:xfrm>
            <a:off x="112644" y="145774"/>
            <a:ext cx="6486940" cy="3939540"/>
          </a:xfrm>
          <a:prstGeom prst="rect">
            <a:avLst/>
          </a:prstGeom>
          <a:noFill/>
        </p:spPr>
        <p:txBody>
          <a:bodyPr wrap="square">
            <a:spAutoFit/>
          </a:bodyPr>
          <a:lstStyle/>
          <a:p>
            <a:pPr>
              <a:lnSpc>
                <a:spcPct val="150000"/>
              </a:lnSpc>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Modes of the ion source in MS spectroscopy </a:t>
            </a:r>
            <a:endParaRPr lang="en-GB" sz="2800" dirty="0">
              <a:effectLst/>
              <a:latin typeface="Times New Roman" panose="02020603050405020304" pitchFamily="18" charset="0"/>
              <a:ea typeface="Times New Roman" panose="02020603050405020304" pitchFamily="18" charset="0"/>
            </a:endParaRPr>
          </a:p>
          <a:p>
            <a:pPr>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Electron Impact Ionization </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(EI)</a:t>
            </a:r>
            <a:r>
              <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solidFill>
                <a:srgbClr val="C00000"/>
              </a:solidFill>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EI delivers the highest energy to the analytes leading to ‘hard’ ionization and causes a large amount of molecular fragmentation. </a:t>
            </a:r>
          </a:p>
          <a:p>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GB" sz="2800" dirty="0">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3B3C87D4-ED14-4163-84D0-C4B72224EA5D}"/>
              </a:ext>
            </a:extLst>
          </p:cNvPr>
          <p:cNvPicPr/>
          <p:nvPr/>
        </p:nvPicPr>
        <p:blipFill rotWithShape="1">
          <a:blip r:embed="rId2"/>
          <a:srcRect l="30880" t="49975" r="28473" b="40455"/>
          <a:stretch/>
        </p:blipFill>
        <p:spPr bwMode="auto">
          <a:xfrm>
            <a:off x="291546" y="3245737"/>
            <a:ext cx="4492487" cy="437319"/>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6D49FD7-1432-4E1A-8CAC-20BC7D6EF2E8}"/>
              </a:ext>
            </a:extLst>
          </p:cNvPr>
          <p:cNvPicPr>
            <a:picLocks noChangeAspect="1"/>
          </p:cNvPicPr>
          <p:nvPr/>
        </p:nvPicPr>
        <p:blipFill>
          <a:blip r:embed="rId3"/>
          <a:stretch>
            <a:fillRect/>
          </a:stretch>
        </p:blipFill>
        <p:spPr>
          <a:xfrm>
            <a:off x="6409425" y="145774"/>
            <a:ext cx="5557290" cy="3763551"/>
          </a:xfrm>
          <a:prstGeom prst="rect">
            <a:avLst/>
          </a:prstGeom>
        </p:spPr>
      </p:pic>
      <p:sp>
        <p:nvSpPr>
          <p:cNvPr id="16" name="TextBox 15">
            <a:extLst>
              <a:ext uri="{FF2B5EF4-FFF2-40B4-BE49-F238E27FC236}">
                <a16:creationId xmlns:a16="http://schemas.microsoft.com/office/drawing/2014/main" id="{3D7146CE-7F4D-475B-8F4F-D4861A5D648C}"/>
              </a:ext>
            </a:extLst>
          </p:cNvPr>
          <p:cNvSpPr txBox="1"/>
          <p:nvPr/>
        </p:nvSpPr>
        <p:spPr>
          <a:xfrm>
            <a:off x="112642" y="4669368"/>
            <a:ext cx="11675167" cy="1938992"/>
          </a:xfrm>
          <a:prstGeom prst="rect">
            <a:avLst/>
          </a:prstGeom>
          <a:noFill/>
        </p:spPr>
        <p:txBody>
          <a:bodyPr wrap="square">
            <a:spAutoFit/>
          </a:bodyPr>
          <a:lstStyle/>
          <a:p>
            <a:pPr marL="342900" indent="-342900">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Sample molecules in vapor state are bombarded by fast moving electrons-70 eV energy. One electron from the highest orbital energy is dislodged, and molecular ion are formed. </a:t>
            </a:r>
          </a:p>
          <a:p>
            <a:pPr marL="342900" indent="-342900">
              <a:buFont typeface="Wingdings" panose="05000000000000000000" pitchFamily="2" charset="2"/>
              <a:buChar char="ü"/>
            </a:pPr>
            <a:endParaRPr lang="en-GB"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The unused electrons are collected by electron trap. To increase the ionization process, a weak magnetic field is applied parallel to the direction of the electrons' travel. </a:t>
            </a:r>
          </a:p>
        </p:txBody>
      </p:sp>
      <p:sp>
        <p:nvSpPr>
          <p:cNvPr id="18" name="TextBox 17">
            <a:extLst>
              <a:ext uri="{FF2B5EF4-FFF2-40B4-BE49-F238E27FC236}">
                <a16:creationId xmlns:a16="http://schemas.microsoft.com/office/drawing/2014/main" id="{79F5A923-ACC8-4E49-89B6-04DE8F857E60}"/>
              </a:ext>
            </a:extLst>
          </p:cNvPr>
          <p:cNvSpPr txBox="1"/>
          <p:nvPr/>
        </p:nvSpPr>
        <p:spPr>
          <a:xfrm>
            <a:off x="225285" y="3683056"/>
            <a:ext cx="607612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 is the analyte </a:t>
            </a:r>
            <a:r>
              <a:rPr kumimoji="0" lang="en-US" sz="2400" b="0" i="0" u="sng"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molecule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 is the </a:t>
            </a:r>
            <a:r>
              <a:rPr kumimoji="0" lang="en-US" sz="2400" b="0" i="0" u="sng"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electron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and M+• is the  </a:t>
            </a:r>
            <a:r>
              <a:rPr kumimoji="0" lang="en-US" sz="2400" b="0" i="0" u="none" strike="noStrike" kern="120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Molecular ion"/>
              </a:rPr>
              <a:t>molecular 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202122"/>
                </a:solidFill>
                <a:effectLst/>
                <a:uLnTx/>
                <a:uFillTx/>
                <a:latin typeface="Arial" panose="020B0604020202020204" pitchFamily="34" charset="0"/>
                <a:ea typeface="Times New Roman" panose="02020603050405020304" pitchFamily="18" charset="0"/>
                <a:cs typeface="+mn-cs"/>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06648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FB28EA-CF85-4A25-AB1D-35538B8A2656}"/>
              </a:ext>
            </a:extLst>
          </p:cNvPr>
          <p:cNvSpPr txBox="1"/>
          <p:nvPr/>
        </p:nvSpPr>
        <p:spPr>
          <a:xfrm>
            <a:off x="450574" y="133357"/>
            <a:ext cx="6096000" cy="4832092"/>
          </a:xfrm>
          <a:prstGeom prst="rect">
            <a:avLst/>
          </a:prstGeom>
          <a:noFill/>
        </p:spPr>
        <p:txBody>
          <a:bodyPr wrap="square">
            <a:spAutoFit/>
          </a:bodyPr>
          <a:lstStyle/>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Chemical ionization </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(CI)</a:t>
            </a:r>
            <a:endParaRPr lang="en-GB" sz="2800" dirty="0">
              <a:solidFill>
                <a:srgbClr val="C00000"/>
              </a:solidFill>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Useful when no molecular ion is observed in EI. </a:t>
            </a:r>
          </a:p>
          <a:p>
            <a:pPr marL="457200" indent="-457200">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In CI reagent gas in used such as ammonia or methane that is the first subjected to electron to form reagent gas ions. </a:t>
            </a:r>
          </a:p>
          <a:p>
            <a:pPr marL="457200" indent="-457200">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Molecular ions are formed by the interaction of reagent gas ions and sample molecules. This phenomenon is called ion-molecule reactions. </a:t>
            </a:r>
            <a:endParaRPr lang="en-GB"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4E343A4A-734E-4304-8DE4-3DAFC0C40159}"/>
              </a:ext>
            </a:extLst>
          </p:cNvPr>
          <p:cNvPicPr>
            <a:picLocks noChangeAspect="1"/>
          </p:cNvPicPr>
          <p:nvPr/>
        </p:nvPicPr>
        <p:blipFill>
          <a:blip r:embed="rId2"/>
          <a:stretch>
            <a:fillRect/>
          </a:stretch>
        </p:blipFill>
        <p:spPr>
          <a:xfrm>
            <a:off x="6390402" y="352149"/>
            <a:ext cx="5695580" cy="3968060"/>
          </a:xfrm>
          <a:prstGeom prst="rect">
            <a:avLst/>
          </a:prstGeom>
        </p:spPr>
      </p:pic>
      <p:sp>
        <p:nvSpPr>
          <p:cNvPr id="6" name="TextBox 5">
            <a:extLst>
              <a:ext uri="{FF2B5EF4-FFF2-40B4-BE49-F238E27FC236}">
                <a16:creationId xmlns:a16="http://schemas.microsoft.com/office/drawing/2014/main" id="{66493692-D840-48A3-951B-20B9B76C3C97}"/>
              </a:ext>
            </a:extLst>
          </p:cNvPr>
          <p:cNvSpPr txBox="1"/>
          <p:nvPr/>
        </p:nvSpPr>
        <p:spPr>
          <a:xfrm>
            <a:off x="450573" y="5120856"/>
            <a:ext cx="11635409" cy="1384995"/>
          </a:xfrm>
          <a:prstGeom prst="rect">
            <a:avLst/>
          </a:prstGeom>
          <a:noFill/>
        </p:spPr>
        <p:txBody>
          <a:bodyPr wrap="square">
            <a:spAutoFit/>
          </a:bodyPr>
          <a:lstStyle/>
          <a:p>
            <a:pPr marL="457200" indent="-457200">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Positive ions and negative ions are formed in the CI process. Depending on the setup of the instrument (source voltages, detector, etc...) only positive ions or only negative ions are recorded.</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862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2BC218-72F2-4C32-B514-7B4E928E04BE}"/>
              </a:ext>
            </a:extLst>
          </p:cNvPr>
          <p:cNvPicPr/>
          <p:nvPr/>
        </p:nvPicPr>
        <p:blipFill rotWithShape="1">
          <a:blip r:embed="rId2">
            <a:extLst>
              <a:ext uri="{28A0092B-C50C-407E-A947-70E740481C1C}">
                <a14:useLocalDpi xmlns:a14="http://schemas.microsoft.com/office/drawing/2010/main" val="0"/>
              </a:ext>
            </a:extLst>
          </a:blip>
          <a:srcRect l="49972" t="10207" b="22436"/>
          <a:stretch/>
        </p:blipFill>
        <p:spPr bwMode="auto">
          <a:xfrm>
            <a:off x="980661" y="834887"/>
            <a:ext cx="10071652" cy="547314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2B224D87-ABFF-47E5-93DD-38E5F52DCFA5}"/>
              </a:ext>
            </a:extLst>
          </p:cNvPr>
          <p:cNvPicPr>
            <a:picLocks noChangeAspect="1"/>
          </p:cNvPicPr>
          <p:nvPr/>
        </p:nvPicPr>
        <p:blipFill>
          <a:blip r:embed="rId3"/>
          <a:stretch>
            <a:fillRect/>
          </a:stretch>
        </p:blipFill>
        <p:spPr>
          <a:xfrm>
            <a:off x="774408" y="257293"/>
            <a:ext cx="4176122" cy="749873"/>
          </a:xfrm>
          <a:prstGeom prst="rect">
            <a:avLst/>
          </a:prstGeom>
        </p:spPr>
      </p:pic>
    </p:spTree>
    <p:extLst>
      <p:ext uri="{BB962C8B-B14F-4D97-AF65-F5344CB8AC3E}">
        <p14:creationId xmlns:p14="http://schemas.microsoft.com/office/powerpoint/2010/main" val="316691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0009A0-EBE1-4827-B087-EEAD4F3DF90C}"/>
              </a:ext>
            </a:extLst>
          </p:cNvPr>
          <p:cNvSpPr txBox="1"/>
          <p:nvPr/>
        </p:nvSpPr>
        <p:spPr>
          <a:xfrm>
            <a:off x="357808" y="135668"/>
            <a:ext cx="11476384" cy="523220"/>
          </a:xfrm>
          <a:prstGeom prst="rect">
            <a:avLst/>
          </a:prstGeom>
          <a:noFill/>
        </p:spPr>
        <p:txBody>
          <a:bodyPr wrap="square">
            <a:spAutoFit/>
          </a:bodyPr>
          <a:lstStyle/>
          <a:p>
            <a:r>
              <a:rPr lang="en-GB"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Gas Chromatography–Mass Spectrometry (GC–MS)</a:t>
            </a:r>
            <a:endParaRPr lang="en-GB" sz="2800" dirty="0">
              <a:solidFill>
                <a:srgbClr val="C0000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3F8DC5ED-D891-4994-9CF6-9C3F1B86F88C}"/>
              </a:ext>
            </a:extLst>
          </p:cNvPr>
          <p:cNvPicPr>
            <a:picLocks noChangeAspect="1"/>
          </p:cNvPicPr>
          <p:nvPr/>
        </p:nvPicPr>
        <p:blipFill>
          <a:blip r:embed="rId2"/>
          <a:stretch>
            <a:fillRect/>
          </a:stretch>
        </p:blipFill>
        <p:spPr>
          <a:xfrm>
            <a:off x="4552124" y="658888"/>
            <a:ext cx="7282068" cy="3302403"/>
          </a:xfrm>
          <a:prstGeom prst="rect">
            <a:avLst/>
          </a:prstGeom>
        </p:spPr>
      </p:pic>
      <p:sp>
        <p:nvSpPr>
          <p:cNvPr id="5" name="TextBox 4">
            <a:extLst>
              <a:ext uri="{FF2B5EF4-FFF2-40B4-BE49-F238E27FC236}">
                <a16:creationId xmlns:a16="http://schemas.microsoft.com/office/drawing/2014/main" id="{1A59F985-C178-4707-A4F9-639134AD2D5C}"/>
              </a:ext>
            </a:extLst>
          </p:cNvPr>
          <p:cNvSpPr txBox="1"/>
          <p:nvPr/>
        </p:nvSpPr>
        <p:spPr>
          <a:xfrm>
            <a:off x="225287" y="4270931"/>
            <a:ext cx="11741425" cy="1938992"/>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This electrical signal is then picked up by the computer through various programs.</a:t>
            </a:r>
          </a:p>
          <a:p>
            <a:pPr>
              <a:lnSpc>
                <a:spcPct val="150000"/>
              </a:lnSpc>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As an end result, a chromatogram is produced representing the m/z ratio versus the abundance of the sample.</a:t>
            </a:r>
            <a:endParaRPr lang="en-GB"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F017E10-DA7B-4698-B195-92CC61548921}"/>
              </a:ext>
            </a:extLst>
          </p:cNvPr>
          <p:cNvSpPr txBox="1"/>
          <p:nvPr/>
        </p:nvSpPr>
        <p:spPr>
          <a:xfrm>
            <a:off x="92765" y="968528"/>
            <a:ext cx="4459359" cy="3046988"/>
          </a:xfrm>
          <a:prstGeom prst="rect">
            <a:avLst/>
          </a:prstGeom>
          <a:noFill/>
        </p:spPr>
        <p:txBody>
          <a:bodyPr wrap="square">
            <a:spAutoFit/>
          </a:bodyPr>
          <a:lstStyle/>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Ions that are too heavy or too light neutralized upon collision with the ring electrode wall. </a:t>
            </a: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Emitted ions then strike an electron multiplier which converts the detected ions into an electrical signal. </a:t>
            </a:r>
          </a:p>
        </p:txBody>
      </p:sp>
    </p:spTree>
    <p:extLst>
      <p:ext uri="{BB962C8B-B14F-4D97-AF65-F5344CB8AC3E}">
        <p14:creationId xmlns:p14="http://schemas.microsoft.com/office/powerpoint/2010/main" val="393374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4293B4-8B2C-4A2A-81AC-095D5531E06B}"/>
              </a:ext>
            </a:extLst>
          </p:cNvPr>
          <p:cNvSpPr txBox="1"/>
          <p:nvPr/>
        </p:nvSpPr>
        <p:spPr>
          <a:xfrm>
            <a:off x="0" y="137709"/>
            <a:ext cx="6268278" cy="4185761"/>
          </a:xfrm>
          <a:prstGeom prst="rect">
            <a:avLst/>
          </a:prstGeom>
          <a:noFill/>
        </p:spPr>
        <p:txBody>
          <a:bodyPr wrap="square">
            <a:spAutoFit/>
          </a:bodyPr>
          <a:lstStyle/>
          <a:p>
            <a:pPr>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 Flame ionization detector (FID)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rPr>
              <a:t>The sample is directed at an air-hydrogen flame after exiting the column. </a:t>
            </a:r>
          </a:p>
          <a:p>
            <a:pPr marL="457200" indent="-457200">
              <a:buFont typeface="Wingdings" panose="05000000000000000000" pitchFamily="2" charset="2"/>
              <a:buChar char="ü"/>
            </a:pPr>
            <a:endParaRPr lang="en-US" sz="2800" dirty="0">
              <a:solidFill>
                <a:srgbClr val="000000"/>
              </a:solidFill>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rPr>
              <a:t>At the high temperature of the air-hydrogen flame, the sample undergoes pyrolysis, or chemical decomposition through intense heating</a:t>
            </a:r>
            <a:endParaRPr lang="en-GB" sz="2800" dirty="0"/>
          </a:p>
        </p:txBody>
      </p:sp>
      <p:sp>
        <p:nvSpPr>
          <p:cNvPr id="5" name="TextBox 4">
            <a:extLst>
              <a:ext uri="{FF2B5EF4-FFF2-40B4-BE49-F238E27FC236}">
                <a16:creationId xmlns:a16="http://schemas.microsoft.com/office/drawing/2014/main" id="{235C2012-DE22-4CD0-A43A-FBFB5607F547}"/>
              </a:ext>
            </a:extLst>
          </p:cNvPr>
          <p:cNvSpPr txBox="1"/>
          <p:nvPr/>
        </p:nvSpPr>
        <p:spPr>
          <a:xfrm>
            <a:off x="185530" y="4581696"/>
            <a:ext cx="11476382" cy="1815882"/>
          </a:xfrm>
          <a:prstGeom prst="rect">
            <a:avLst/>
          </a:prstGeom>
          <a:noFill/>
        </p:spPr>
        <p:txBody>
          <a:bodyPr wrap="square">
            <a:spAutoFit/>
          </a:bodyPr>
          <a:lstStyle/>
          <a:p>
            <a:pPr marL="457200" indent="-457200">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rPr>
              <a:t>Used for almost all organic compounds, which have C-H or C-N structure. There are several exceptions such as CO, CO</a:t>
            </a:r>
            <a:r>
              <a:rPr lang="en-GB" sz="2800" baseline="-25000" dirty="0">
                <a:effectLst/>
                <a:latin typeface="Times New Roman" panose="02020603050405020304" pitchFamily="18" charset="0"/>
                <a:ea typeface="Times New Roman" panose="02020603050405020304" pitchFamily="18" charset="0"/>
              </a:rPr>
              <a:t>2 </a:t>
            </a:r>
            <a:r>
              <a:rPr lang="en-GB" sz="2800" dirty="0">
                <a:effectLst/>
                <a:latin typeface="Times New Roman" panose="02020603050405020304" pitchFamily="18" charset="0"/>
                <a:ea typeface="Times New Roman" panose="02020603050405020304" pitchFamily="18" charset="0"/>
              </a:rPr>
              <a:t>and CS</a:t>
            </a:r>
            <a:r>
              <a:rPr lang="en-GB" sz="2800" baseline="-25000" dirty="0">
                <a:effectLst/>
                <a:latin typeface="Times New Roman" panose="02020603050405020304" pitchFamily="18" charset="0"/>
                <a:ea typeface="Times New Roman" panose="02020603050405020304" pitchFamily="18" charset="0"/>
              </a:rPr>
              <a:t>2 </a:t>
            </a:r>
            <a:r>
              <a:rPr lang="en-GB" sz="2800" dirty="0">
                <a:effectLst/>
                <a:latin typeface="Times New Roman" panose="02020603050405020304" pitchFamily="18" charset="0"/>
                <a:ea typeface="Times New Roman" panose="02020603050405020304" pitchFamily="18" charset="0"/>
              </a:rPr>
              <a:t>which are non-organic compounds that cannot be detected. Carbonyl group and C=O carbon atom of carboxyl group are also not detectable.</a:t>
            </a:r>
            <a:endParaRPr lang="en-GB" sz="2800" dirty="0"/>
          </a:p>
        </p:txBody>
      </p:sp>
      <p:pic>
        <p:nvPicPr>
          <p:cNvPr id="6" name="Picture 5">
            <a:extLst>
              <a:ext uri="{FF2B5EF4-FFF2-40B4-BE49-F238E27FC236}">
                <a16:creationId xmlns:a16="http://schemas.microsoft.com/office/drawing/2014/main" id="{911C9CE8-7E37-4F37-B87D-9D7CB407DB2F}"/>
              </a:ext>
            </a:extLst>
          </p:cNvPr>
          <p:cNvPicPr/>
          <p:nvPr/>
        </p:nvPicPr>
        <p:blipFill rotWithShape="1">
          <a:blip r:embed="rId2">
            <a:extLst>
              <a:ext uri="{28A0092B-C50C-407E-A947-70E740481C1C}">
                <a14:useLocalDpi xmlns:a14="http://schemas.microsoft.com/office/drawing/2010/main" val="0"/>
              </a:ext>
            </a:extLst>
          </a:blip>
          <a:srcRect l="30969" t="19693" r="31868" b="25880"/>
          <a:stretch/>
        </p:blipFill>
        <p:spPr bwMode="auto">
          <a:xfrm>
            <a:off x="6268278" y="137709"/>
            <a:ext cx="5393633" cy="4443987"/>
          </a:xfrm>
          <a:prstGeom prst="rect">
            <a:avLst/>
          </a:prstGeom>
          <a:ln>
            <a:solidFill>
              <a:srgbClr val="E7E6E6">
                <a:lumMod val="75000"/>
              </a:srgb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696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F1022E-58FA-4560-B917-187F0D4DEE01}"/>
              </a:ext>
            </a:extLst>
          </p:cNvPr>
          <p:cNvSpPr txBox="1"/>
          <p:nvPr/>
        </p:nvSpPr>
        <p:spPr>
          <a:xfrm>
            <a:off x="225287" y="338579"/>
            <a:ext cx="6228521" cy="3970318"/>
          </a:xfrm>
          <a:prstGeom prst="rect">
            <a:avLst/>
          </a:prstGeom>
          <a:noFill/>
        </p:spPr>
        <p:txBody>
          <a:bodyPr wrap="square">
            <a:spAutoFit/>
          </a:bodyPr>
          <a:lstStyle/>
          <a:p>
            <a:r>
              <a:rPr lang="en-US" sz="2800" b="1" dirty="0">
                <a:effectLst/>
                <a:latin typeface="Times New Roman" panose="02020603050405020304" pitchFamily="18" charset="0"/>
                <a:ea typeface="Times New Roman" panose="02020603050405020304" pitchFamily="18" charset="0"/>
              </a:rPr>
              <a:t>Thermal Conductivity Detector (TCD</a:t>
            </a:r>
          </a:p>
          <a:p>
            <a:endParaRPr lang="en-US" sz="2800" b="1" dirty="0">
              <a:latin typeface="Times New Roman" panose="02020603050405020304" pitchFamily="18" charset="0"/>
            </a:endParaRPr>
          </a:p>
          <a:p>
            <a:pPr marL="342900" indent="-342900">
              <a:buFont typeface="Wingdings" panose="05000000000000000000" pitchFamily="2" charset="2"/>
              <a:buChar char="ü"/>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using difference of thermal conductivity between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column flow </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(sample) and the carrier gas as a reference flow. </a:t>
            </a:r>
            <a:endParaRPr lang="en-GB" sz="2400" dirty="0">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endParaRPr lang="en-US" sz="2400" b="1" dirty="0">
              <a:latin typeface="Times New Roman" panose="02020603050405020304" pitchFamily="18" charset="0"/>
            </a:endParaRPr>
          </a:p>
          <a:p>
            <a:pPr marL="342900" indent="-342900">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compounds have a thermal conductivity less than of the carrier gases of helium or hydrogen. </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endParaRPr>
          </a:p>
          <a:p>
            <a:endParaRPr lang="en-GB" sz="2800" dirty="0"/>
          </a:p>
        </p:txBody>
      </p:sp>
      <p:sp>
        <p:nvSpPr>
          <p:cNvPr id="5" name="TextBox 4">
            <a:extLst>
              <a:ext uri="{FF2B5EF4-FFF2-40B4-BE49-F238E27FC236}">
                <a16:creationId xmlns:a16="http://schemas.microsoft.com/office/drawing/2014/main" id="{7715B43D-857A-4424-B198-4A36186E20FF}"/>
              </a:ext>
            </a:extLst>
          </p:cNvPr>
          <p:cNvSpPr txBox="1"/>
          <p:nvPr/>
        </p:nvSpPr>
        <p:spPr>
          <a:xfrm>
            <a:off x="251791" y="4180344"/>
            <a:ext cx="11701671" cy="2677656"/>
          </a:xfrm>
          <a:prstGeom prst="rect">
            <a:avLst/>
          </a:prstGeom>
          <a:noFill/>
        </p:spPr>
        <p:txBody>
          <a:bodyPr wrap="square">
            <a:spAutoFit/>
          </a:bodyPr>
          <a:lstStyle/>
          <a:p>
            <a:pPr marL="342900" indent="-342900">
              <a:buFont typeface="Wingdings" panose="05000000000000000000" pitchFamily="2" charset="2"/>
              <a:buChar char="ü"/>
              <a:defRP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when an analyte elutes from the column the effluent thermal conductivity is reduced, and a detectable signal is produced.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TCD can detect most compounds except for carrier gas but its sensitivity is not as high as compared to other detectors, such as the FID or BID, it has almost the lowest sensitivity. it can analyse the compounds that are undetectable using FID, such as water, formaldehyde, and formic acid.</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Picture 5">
            <a:extLst>
              <a:ext uri="{FF2B5EF4-FFF2-40B4-BE49-F238E27FC236}">
                <a16:creationId xmlns:a16="http://schemas.microsoft.com/office/drawing/2014/main" id="{0E1E4F06-1D56-4269-B4DA-37AAAE31F4BB}"/>
              </a:ext>
            </a:extLst>
          </p:cNvPr>
          <p:cNvPicPr>
            <a:picLocks noChangeAspect="1"/>
          </p:cNvPicPr>
          <p:nvPr/>
        </p:nvPicPr>
        <p:blipFill>
          <a:blip r:embed="rId2"/>
          <a:stretch>
            <a:fillRect/>
          </a:stretch>
        </p:blipFill>
        <p:spPr>
          <a:xfrm>
            <a:off x="6543048" y="245814"/>
            <a:ext cx="5423665" cy="3503186"/>
          </a:xfrm>
          <a:prstGeom prst="rect">
            <a:avLst/>
          </a:prstGeom>
        </p:spPr>
      </p:pic>
    </p:spTree>
    <p:extLst>
      <p:ext uri="{BB962C8B-B14F-4D97-AF65-F5344CB8AC3E}">
        <p14:creationId xmlns:p14="http://schemas.microsoft.com/office/powerpoint/2010/main" val="397351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92966C-D805-44AE-A4ED-27A80552AF07}"/>
              </a:ext>
            </a:extLst>
          </p:cNvPr>
          <p:cNvSpPr txBox="1"/>
          <p:nvPr/>
        </p:nvSpPr>
        <p:spPr>
          <a:xfrm>
            <a:off x="291549" y="59397"/>
            <a:ext cx="7911547" cy="4678204"/>
          </a:xfrm>
          <a:prstGeom prst="rect">
            <a:avLst/>
          </a:prstGeom>
          <a:noFill/>
        </p:spPr>
        <p:txBody>
          <a:bodyPr wrap="square">
            <a:spAutoFit/>
          </a:bodyPr>
          <a:lstStyle/>
          <a:p>
            <a:r>
              <a:rPr lang="en-GB" sz="2800" b="1" dirty="0">
                <a:latin typeface="Times New Roman" panose="02020603050405020304" pitchFamily="18" charset="0"/>
                <a:cs typeface="Times New Roman" panose="02020603050405020304" pitchFamily="18" charset="0"/>
              </a:rPr>
              <a:t>d- Electron capture detector (ECD) </a:t>
            </a: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Involves gaseous electrons from a radioactive emitter in an electric field. </a:t>
            </a:r>
          </a:p>
          <a:p>
            <a:pPr marL="457200" indent="-457200">
              <a:buFont typeface="Wingdings" panose="05000000000000000000" pitchFamily="2" charset="2"/>
              <a:buChar char="ü"/>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As the analyte leaves the GC column, it is passed over this emitter, which typically consists of nickle-63 or tritium. </a:t>
            </a:r>
          </a:p>
          <a:p>
            <a:pPr marL="457200" indent="-457200">
              <a:buFont typeface="Wingdings" panose="05000000000000000000" pitchFamily="2" charset="2"/>
              <a:buChar char="ü"/>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The electrons from the emitter ionize the carrier gas and cause it to release burst of electrons.</a:t>
            </a:r>
          </a:p>
          <a:p>
            <a:endParaRPr lang="en-GB" dirty="0"/>
          </a:p>
        </p:txBody>
      </p:sp>
      <p:sp>
        <p:nvSpPr>
          <p:cNvPr id="5" name="TextBox 4">
            <a:extLst>
              <a:ext uri="{FF2B5EF4-FFF2-40B4-BE49-F238E27FC236}">
                <a16:creationId xmlns:a16="http://schemas.microsoft.com/office/drawing/2014/main" id="{39B31B50-511C-4990-BC3D-3554D197D483}"/>
              </a:ext>
            </a:extLst>
          </p:cNvPr>
          <p:cNvSpPr txBox="1"/>
          <p:nvPr/>
        </p:nvSpPr>
        <p:spPr>
          <a:xfrm>
            <a:off x="66262" y="4591302"/>
            <a:ext cx="12125738" cy="224676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absence of organic compounds, a constant standing current is maintained between two electrodes.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addition of organic compounds with electronegative functional groups, the current decreases significantly as the functional groups capture the electrons. </a:t>
            </a:r>
          </a:p>
        </p:txBody>
      </p:sp>
      <p:pic>
        <p:nvPicPr>
          <p:cNvPr id="6" name="Picture 5">
            <a:extLst>
              <a:ext uri="{FF2B5EF4-FFF2-40B4-BE49-F238E27FC236}">
                <a16:creationId xmlns:a16="http://schemas.microsoft.com/office/drawing/2014/main" id="{41013406-B5E2-43BF-9D67-5FF3AB0705F0}"/>
              </a:ext>
            </a:extLst>
          </p:cNvPr>
          <p:cNvPicPr>
            <a:picLocks noChangeAspect="1"/>
          </p:cNvPicPr>
          <p:nvPr/>
        </p:nvPicPr>
        <p:blipFill>
          <a:blip r:embed="rId2"/>
          <a:stretch>
            <a:fillRect/>
          </a:stretch>
        </p:blipFill>
        <p:spPr>
          <a:xfrm>
            <a:off x="8203095" y="59397"/>
            <a:ext cx="3882887" cy="4678204"/>
          </a:xfrm>
          <a:prstGeom prst="rect">
            <a:avLst/>
          </a:prstGeom>
        </p:spPr>
      </p:pic>
    </p:spTree>
    <p:extLst>
      <p:ext uri="{BB962C8B-B14F-4D97-AF65-F5344CB8AC3E}">
        <p14:creationId xmlns:p14="http://schemas.microsoft.com/office/powerpoint/2010/main" val="246749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AD64B4-592F-464A-90B8-CFD9567F9941}"/>
              </a:ext>
            </a:extLst>
          </p:cNvPr>
          <p:cNvSpPr txBox="1"/>
          <p:nvPr/>
        </p:nvSpPr>
        <p:spPr>
          <a:xfrm>
            <a:off x="172279" y="298548"/>
            <a:ext cx="11860695" cy="6986528"/>
          </a:xfrm>
          <a:prstGeom prst="rect">
            <a:avLst/>
          </a:prstGeom>
          <a:noFill/>
        </p:spPr>
        <p:txBody>
          <a:bodyPr wrap="square">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 Atomic emission detector (AED)</a:t>
            </a:r>
          </a:p>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element-selective detectors that use plasma to atomize all of the elements of a sample, with a wider applicability due to its based on the detection of atomic emissions. </a:t>
            </a:r>
          </a:p>
          <a:p>
            <a:pPr marL="457200" indent="-457200" algn="just">
              <a:buFont typeface="Wingdings" panose="05000000000000000000" pitchFamily="2" charset="2"/>
              <a:buChar char="ü"/>
            </a:pPr>
            <a:endPar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are three ways of generating plasma: microwave-induced plasma (MIP), inductively coupled plasma (ICP) or direct current plasma (DCP).</a:t>
            </a:r>
          </a:p>
          <a:p>
            <a:pPr marL="457200" indent="-457200" algn="just">
              <a:buFont typeface="Wingdings" panose="05000000000000000000" pitchFamily="2" charset="2"/>
              <a:buChar char="ü"/>
            </a:pPr>
            <a:endPar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components of the Atomic emission detectors include 1) an interface for the incoming capillary GC column to induce plasma chamber,2) a microwave chamber, 3) a cooling system, 4) a diffraction grating that associated optics, and 5) a position adjustable photodiode array interfaced to a computer.</a:t>
            </a: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algn="just"/>
            <a:endPar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745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E977E8-9E76-42E4-9FBF-6A4270F49DB0}"/>
              </a:ext>
            </a:extLst>
          </p:cNvPr>
          <p:cNvPicPr>
            <a:picLocks noChangeAspect="1"/>
          </p:cNvPicPr>
          <p:nvPr/>
        </p:nvPicPr>
        <p:blipFill>
          <a:blip r:embed="rId2"/>
          <a:stretch>
            <a:fillRect/>
          </a:stretch>
        </p:blipFill>
        <p:spPr>
          <a:xfrm>
            <a:off x="2357970" y="901149"/>
            <a:ext cx="7024059" cy="4750036"/>
          </a:xfrm>
          <a:prstGeom prst="rect">
            <a:avLst/>
          </a:prstGeom>
        </p:spPr>
      </p:pic>
    </p:spTree>
    <p:extLst>
      <p:ext uri="{BB962C8B-B14F-4D97-AF65-F5344CB8AC3E}">
        <p14:creationId xmlns:p14="http://schemas.microsoft.com/office/powerpoint/2010/main" val="195746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293950-716D-4A80-98A0-1316F1ECD758}"/>
              </a:ext>
            </a:extLst>
          </p:cNvPr>
          <p:cNvPicPr/>
          <p:nvPr/>
        </p:nvPicPr>
        <p:blipFill rotWithShape="1">
          <a:blip r:embed="rId2"/>
          <a:srcRect l="16672" t="28249" r="21518" b="14794"/>
          <a:stretch/>
        </p:blipFill>
        <p:spPr bwMode="auto">
          <a:xfrm>
            <a:off x="795129" y="662609"/>
            <a:ext cx="10734261" cy="588396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97E254F-520B-4DA4-8E0E-7F7A35AA0E8A}"/>
              </a:ext>
            </a:extLst>
          </p:cNvPr>
          <p:cNvSpPr txBox="1"/>
          <p:nvPr/>
        </p:nvSpPr>
        <p:spPr>
          <a:xfrm>
            <a:off x="675861" y="151526"/>
            <a:ext cx="6096000" cy="661207"/>
          </a:xfrm>
          <a:prstGeom prst="rect">
            <a:avLst/>
          </a:prstGeom>
          <a:noFill/>
        </p:spPr>
        <p:txBody>
          <a:bodyPr wrap="square">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Atomic emission detector (AED)</a:t>
            </a:r>
          </a:p>
        </p:txBody>
      </p:sp>
    </p:spTree>
    <p:extLst>
      <p:ext uri="{BB962C8B-B14F-4D97-AF65-F5344CB8AC3E}">
        <p14:creationId xmlns:p14="http://schemas.microsoft.com/office/powerpoint/2010/main" val="1516189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08F07E-202D-4ADF-AB95-EE552CEF3F50}"/>
              </a:ext>
            </a:extLst>
          </p:cNvPr>
          <p:cNvSpPr txBox="1"/>
          <p:nvPr/>
        </p:nvSpPr>
        <p:spPr>
          <a:xfrm>
            <a:off x="172278" y="62437"/>
            <a:ext cx="11304105" cy="7417415"/>
          </a:xfrm>
          <a:prstGeom prst="rect">
            <a:avLst/>
          </a:prstGeom>
          <a:noFill/>
        </p:spPr>
        <p:txBody>
          <a:bodyPr wrap="square">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f-Photoionization detector (PID</a:t>
            </a:r>
          </a:p>
          <a:p>
            <a:pPr algn="just">
              <a:lnSpc>
                <a:spcPct val="150000"/>
              </a:lnSpc>
            </a:pPr>
            <a:endParaRPr lang="en-GB" sz="2800" dirty="0">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sample stream flows through chamber where it is continuously irradiated with high-energy ultraviolet light. </a:t>
            </a:r>
          </a:p>
          <a:p>
            <a:pPr algn="just"/>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Compounds that have an ionization potential lower than the irradiation energy (10.2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ev</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are ionized. </a:t>
            </a:r>
          </a:p>
          <a:p>
            <a:pPr algn="just"/>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ions formed are collected in an electrical field, producing an ion current that is proportional to compound concentration.</a:t>
            </a:r>
          </a:p>
          <a:p>
            <a:pPr algn="just"/>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PID selectively responds to aromatic and unsaturated hydrocarbons in the presence of alkanes and saturated hydrocarbons. </a:t>
            </a:r>
            <a:endPar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gn="just"/>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567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01C610-91C5-443A-AC5E-0300E1BB9785}"/>
              </a:ext>
            </a:extLst>
          </p:cNvPr>
          <p:cNvPicPr>
            <a:picLocks noChangeAspect="1"/>
          </p:cNvPicPr>
          <p:nvPr/>
        </p:nvPicPr>
        <p:blipFill>
          <a:blip r:embed="rId2"/>
          <a:stretch>
            <a:fillRect/>
          </a:stretch>
        </p:blipFill>
        <p:spPr>
          <a:xfrm>
            <a:off x="834887" y="858997"/>
            <a:ext cx="9554818" cy="6167772"/>
          </a:xfrm>
          <a:prstGeom prst="rect">
            <a:avLst/>
          </a:prstGeom>
        </p:spPr>
      </p:pic>
      <p:sp>
        <p:nvSpPr>
          <p:cNvPr id="4" name="TextBox 3">
            <a:extLst>
              <a:ext uri="{FF2B5EF4-FFF2-40B4-BE49-F238E27FC236}">
                <a16:creationId xmlns:a16="http://schemas.microsoft.com/office/drawing/2014/main" id="{B4F93405-DE87-47A4-B4AE-BC324692F882}"/>
              </a:ext>
            </a:extLst>
          </p:cNvPr>
          <p:cNvSpPr txBox="1"/>
          <p:nvPr/>
        </p:nvSpPr>
        <p:spPr>
          <a:xfrm>
            <a:off x="145773" y="0"/>
            <a:ext cx="7222435" cy="1104405"/>
          </a:xfrm>
          <a:prstGeom prst="rect">
            <a:avLst/>
          </a:prstGeom>
          <a:noFill/>
        </p:spPr>
        <p:txBody>
          <a:bodyPr wrap="square">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Photoionization detector (PID</a:t>
            </a:r>
          </a:p>
          <a:p>
            <a:pPr algn="just">
              <a:lnSpc>
                <a:spcPct val="150000"/>
              </a:lnSpc>
            </a:pP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2279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17C3FB-53D0-4FB0-92E6-8513E21240EB}"/>
              </a:ext>
            </a:extLst>
          </p:cNvPr>
          <p:cNvSpPr txBox="1"/>
          <p:nvPr/>
        </p:nvSpPr>
        <p:spPr>
          <a:xfrm>
            <a:off x="0" y="298657"/>
            <a:ext cx="5698435" cy="3323987"/>
          </a:xfrm>
          <a:prstGeom prst="rect">
            <a:avLst/>
          </a:prstGeom>
          <a:noFill/>
        </p:spPr>
        <p:txBody>
          <a:bodyPr wrap="square">
            <a:spAutoFit/>
          </a:bodyPr>
          <a:lstStyle/>
          <a:p>
            <a:pPr>
              <a:lnSpc>
                <a:spcPct val="150000"/>
              </a:lnSpc>
            </a:pP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 Amplification &amp; Recorder system</a:t>
            </a:r>
            <a:r>
              <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solidFill>
                <a:srgbClr val="C00000"/>
              </a:solidFill>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rPr>
              <a:t>The last &amp; final components of GC instrumentation which record the signals that come from the detector. </a:t>
            </a:r>
          </a:p>
          <a:p>
            <a:endParaRPr lang="en-US"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FD2AE6E3-01AC-477E-A602-F530B6E7319E}"/>
              </a:ext>
            </a:extLst>
          </p:cNvPr>
          <p:cNvPicPr>
            <a:picLocks noChangeAspect="1"/>
          </p:cNvPicPr>
          <p:nvPr/>
        </p:nvPicPr>
        <p:blipFill>
          <a:blip r:embed="rId2"/>
          <a:stretch>
            <a:fillRect/>
          </a:stretch>
        </p:blipFill>
        <p:spPr>
          <a:xfrm>
            <a:off x="5936974" y="31627"/>
            <a:ext cx="5923319" cy="3858045"/>
          </a:xfrm>
          <a:prstGeom prst="rect">
            <a:avLst/>
          </a:prstGeom>
        </p:spPr>
      </p:pic>
      <p:sp>
        <p:nvSpPr>
          <p:cNvPr id="6" name="TextBox 5">
            <a:extLst>
              <a:ext uri="{FF2B5EF4-FFF2-40B4-BE49-F238E27FC236}">
                <a16:creationId xmlns:a16="http://schemas.microsoft.com/office/drawing/2014/main" id="{2E262C14-A454-42B4-A11C-B157F81EB483}"/>
              </a:ext>
            </a:extLst>
          </p:cNvPr>
          <p:cNvSpPr txBox="1"/>
          <p:nvPr/>
        </p:nvSpPr>
        <p:spPr>
          <a:xfrm>
            <a:off x="417041" y="4007243"/>
            <a:ext cx="11707893" cy="138499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signals display in an understandable graphical format that represents several peaks of the constituents of the sample under analysis. These peaks are called a chromatogram.</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F4DA6D-712C-48A6-8AB0-41FBBDB7C45A}"/>
              </a:ext>
            </a:extLst>
          </p:cNvPr>
          <p:cNvSpPr txBox="1"/>
          <p:nvPr/>
        </p:nvSpPr>
        <p:spPr>
          <a:xfrm>
            <a:off x="304800" y="5509809"/>
            <a:ext cx="11555493" cy="954107"/>
          </a:xfrm>
          <a:prstGeom prst="rect">
            <a:avLst/>
          </a:prstGeom>
          <a:noFill/>
        </p:spPr>
        <p:txBody>
          <a:bodyPr wrap="square">
            <a:spAutoFit/>
          </a:bodyPr>
          <a:lstStyle/>
          <a:p>
            <a:pPr marL="457200" indent="-457200">
              <a:buFont typeface="Wingdings" panose="05000000000000000000" pitchFamily="2" charset="2"/>
              <a:buChar char="ü"/>
            </a:pPr>
            <a:r>
              <a:rPr lang="en-GB" sz="2800" dirty="0">
                <a:latin typeface="Times New Roman" panose="02020603050405020304" pitchFamily="18" charset="0"/>
                <a:cs typeface="Times New Roman" panose="02020603050405020304" pitchFamily="18" charset="0"/>
              </a:rPr>
              <a:t>Volume or time it takes for a analyte to come out from the column is known as retention volume or retention time tr. </a:t>
            </a:r>
            <a:r>
              <a:rPr lang="en-US" sz="2800" dirty="0">
                <a:effectLst/>
                <a:latin typeface="Times New Roman" panose="02020603050405020304" pitchFamily="18" charset="0"/>
                <a:ea typeface="Times New Roman" panose="02020603050405020304" pitchFamily="18" charset="0"/>
              </a:rPr>
              <a:t>the baseline width, w. </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71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04FFC2-5212-4373-BEE9-5957819829C0}"/>
              </a:ext>
            </a:extLst>
          </p:cNvPr>
          <p:cNvPicPr/>
          <p:nvPr/>
        </p:nvPicPr>
        <p:blipFill rotWithShape="1">
          <a:blip r:embed="rId2">
            <a:extLst>
              <a:ext uri="{28A0092B-C50C-407E-A947-70E740481C1C}">
                <a14:useLocalDpi xmlns:a14="http://schemas.microsoft.com/office/drawing/2010/main" val="0"/>
              </a:ext>
            </a:extLst>
          </a:blip>
          <a:srcRect b="2843"/>
          <a:stretch/>
        </p:blipFill>
        <p:spPr bwMode="auto">
          <a:xfrm>
            <a:off x="1285460" y="826529"/>
            <a:ext cx="8574157" cy="5950228"/>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B54D68C-DFD9-48BA-A8BE-B324836E9D2F}"/>
              </a:ext>
            </a:extLst>
          </p:cNvPr>
          <p:cNvSpPr txBox="1"/>
          <p:nvPr/>
        </p:nvSpPr>
        <p:spPr>
          <a:xfrm>
            <a:off x="914399" y="81243"/>
            <a:ext cx="4797287" cy="523220"/>
          </a:xfrm>
          <a:prstGeom prst="rect">
            <a:avLst/>
          </a:prstGeom>
          <a:noFill/>
        </p:spPr>
        <p:txBody>
          <a:bodyPr wrap="square">
            <a:spAutoFit/>
          </a:bodyPr>
          <a:lstStyle/>
          <a:p>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e.g. chromatogram</a:t>
            </a:r>
            <a:endParaRPr lang="en-GB" sz="2800" dirty="0"/>
          </a:p>
        </p:txBody>
      </p:sp>
    </p:spTree>
    <p:extLst>
      <p:ext uri="{BB962C8B-B14F-4D97-AF65-F5344CB8AC3E}">
        <p14:creationId xmlns:p14="http://schemas.microsoft.com/office/powerpoint/2010/main" val="227936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8759C1-2537-48AE-8443-6601AC598ADC}"/>
              </a:ext>
            </a:extLst>
          </p:cNvPr>
          <p:cNvSpPr txBox="1"/>
          <p:nvPr/>
        </p:nvSpPr>
        <p:spPr>
          <a:xfrm>
            <a:off x="238538" y="118054"/>
            <a:ext cx="11794435" cy="8710077"/>
          </a:xfrm>
          <a:prstGeom prst="rect">
            <a:avLst/>
          </a:prstGeom>
          <a:noFill/>
        </p:spPr>
        <p:txBody>
          <a:bodyPr wrap="square">
            <a:spAutoFit/>
          </a:bodyPr>
          <a:lstStyle/>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Application of gas chromatography</a:t>
            </a:r>
            <a:endParaRPr lang="en-GB" sz="2800" dirty="0">
              <a:effectLst/>
              <a:latin typeface="Times New Roman" panose="02020603050405020304" pitchFamily="18" charset="0"/>
              <a:ea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The application of gas chromatography to environmental analysis: </a:t>
            </a:r>
            <a:endParaRPr lang="en-GB"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GC has significant role in the identification &amp; quantification of pollutants of environment. It is used in the analysis of various classes of persistent organic contaminants in air, water, soils, sediments and biota. The organic pollutant groups like volatile organic compounds (VOCs); polycyclic aromatic hydrocarbons (PAHs); pesticides; and halogenated compounds such as polychlorinated biphenyl, terphenyls, organochlorine pesticides, and the brominated flame retardants, polybrominated biphenyls and polybrominated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diphenylethers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analysed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by GC. </a:t>
            </a:r>
            <a:endParaRPr lang="en-GB"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order to determine concentrations of chemicals, it is essential to reduce matrix complexity and by extraction and clean-up, then employ an appropriate analytical method such as GC-MS or LC-MS. In general, techniques for the determination of the environmental</a:t>
            </a:r>
            <a:r>
              <a:rPr lang="en-US"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samples adhere to the following series of operations:</a:t>
            </a:r>
            <a:endParaRPr lang="en-GB"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 extraction of the target compounds from the sample matrix,</a:t>
            </a:r>
            <a:endParaRPr lang="en-GB"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 isolation of the compounds from co-extracted chemicals (Clean-up)</a:t>
            </a:r>
            <a:endParaRPr lang="en-GB"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 concentration of the sample </a:t>
            </a:r>
            <a:endParaRPr lang="en-GB"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(4) measurement using appropriate instrumental methods </a:t>
            </a:r>
            <a:endParaRPr lang="en-GB" sz="2800" dirty="0">
              <a:effectLst/>
              <a:latin typeface="Times New Roman" panose="02020603050405020304" pitchFamily="18" charset="0"/>
              <a:ea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determination of brominated flame retardants in dust samples: </a:t>
            </a:r>
            <a:endParaRPr lang="en-GB"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4447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8F34D-1A02-46CA-B652-F7950ED98C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724" y="191068"/>
            <a:ext cx="6016486" cy="6858000"/>
          </a:xfrm>
          <a:prstGeom prst="rect">
            <a:avLst/>
          </a:prstGeom>
          <a:noFill/>
          <a:ln>
            <a:noFill/>
          </a:ln>
        </p:spPr>
      </p:pic>
      <p:sp>
        <p:nvSpPr>
          <p:cNvPr id="6" name="TextBox 5">
            <a:extLst>
              <a:ext uri="{FF2B5EF4-FFF2-40B4-BE49-F238E27FC236}">
                <a16:creationId xmlns:a16="http://schemas.microsoft.com/office/drawing/2014/main" id="{E0C519C2-E056-4992-B0A0-F99BFC235F98}"/>
              </a:ext>
            </a:extLst>
          </p:cNvPr>
          <p:cNvSpPr txBox="1"/>
          <p:nvPr/>
        </p:nvSpPr>
        <p:spPr>
          <a:xfrm>
            <a:off x="330958" y="388902"/>
            <a:ext cx="4841543" cy="2600199"/>
          </a:xfrm>
          <a:prstGeom prst="rect">
            <a:avLst/>
          </a:prstGeom>
          <a:noFill/>
        </p:spPr>
        <p:txBody>
          <a:bodyPr wrap="square">
            <a:spAutoFit/>
          </a:bodyPr>
          <a:lstStyle/>
          <a:p>
            <a:pPr>
              <a:lnSpc>
                <a:spcPct val="150000"/>
              </a:lnSpc>
            </a:pPr>
            <a:r>
              <a:rPr lang="en-US" sz="2800" b="1" dirty="0">
                <a:solidFill>
                  <a:srgbClr val="C00000"/>
                </a:solidFill>
                <a:effectLst/>
                <a:latin typeface="Times New Roman" panose="02020603050405020304" pitchFamily="18" charset="0"/>
                <a:ea typeface="Times New Roman" panose="02020603050405020304" pitchFamily="18" charset="0"/>
              </a:rPr>
              <a:t>Example:</a:t>
            </a:r>
          </a:p>
          <a:p>
            <a:pPr>
              <a:lnSpc>
                <a:spcPct val="150000"/>
              </a:lnSpc>
            </a:pPr>
            <a:r>
              <a:rPr lang="en-US" sz="2800" b="1" dirty="0">
                <a:solidFill>
                  <a:srgbClr val="C00000"/>
                </a:solidFill>
                <a:effectLst/>
                <a:latin typeface="Times New Roman" panose="02020603050405020304" pitchFamily="18" charset="0"/>
                <a:ea typeface="Times New Roman" panose="02020603050405020304" pitchFamily="18" charset="0"/>
              </a:rPr>
              <a:t> determination of brominated flame retardants in </a:t>
            </a:r>
            <a:r>
              <a:rPr lang="en-US" sz="2800" b="1">
                <a:solidFill>
                  <a:srgbClr val="C00000"/>
                </a:solidFill>
                <a:effectLst/>
                <a:latin typeface="Times New Roman" panose="02020603050405020304" pitchFamily="18" charset="0"/>
                <a:ea typeface="Times New Roman" panose="02020603050405020304" pitchFamily="18" charset="0"/>
              </a:rPr>
              <a:t>dust samples</a:t>
            </a:r>
            <a:endParaRPr lang="en-GB" sz="28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803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5E7BC-AE19-4F28-92B5-C4BBB525466D}"/>
              </a:ext>
            </a:extLst>
          </p:cNvPr>
          <p:cNvSpPr txBox="1"/>
          <p:nvPr/>
        </p:nvSpPr>
        <p:spPr>
          <a:xfrm>
            <a:off x="3048000" y="1333534"/>
            <a:ext cx="6096000" cy="4197559"/>
          </a:xfrm>
          <a:prstGeom prst="rect">
            <a:avLst/>
          </a:prstGeom>
          <a:noFill/>
        </p:spPr>
        <p:txBody>
          <a:bodyPr wrap="square">
            <a:spAutoFit/>
          </a:bodyPr>
          <a:lstStyle/>
          <a:p>
            <a:pPr>
              <a:lnSpc>
                <a:spcPct val="150000"/>
              </a:lnSpc>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Application of gas chromatography in food analysis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Gas chromatography is widely used in food industry for ensuring the safety of food products, preventing contaminated products from becoming available for consumption. The technique is also essential to ensuring the quantity and quality of food products, ensuring that the flavor and taste, texture, and smell remain consistent. While other techniques are implemented by the food industry, gas chromatography remains a highly favored method due to its ease of use and cost-effectiveness.</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955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260BCB-0100-4847-A05F-D7B2A346A4F3}"/>
              </a:ext>
            </a:extLst>
          </p:cNvPr>
          <p:cNvSpPr txBox="1"/>
          <p:nvPr/>
        </p:nvSpPr>
        <p:spPr>
          <a:xfrm>
            <a:off x="3048000" y="2164530"/>
            <a:ext cx="6096000" cy="2535566"/>
          </a:xfrm>
          <a:prstGeom prst="rect">
            <a:avLst/>
          </a:prstGeom>
          <a:noFill/>
        </p:spPr>
        <p:txBody>
          <a:bodyPr wrap="square">
            <a:spAutoFit/>
          </a:bodyPr>
          <a:lstStyle/>
          <a:p>
            <a:pPr>
              <a:lnSpc>
                <a:spcPct val="150000"/>
              </a:lnSpc>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GC analysis of petroleum products:</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petroleum products such as jet fuel petrol, diesel and kerosene are also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analysed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through GC. Test parameters involves column 16 degree per min. to 250 degree Celsius, detector – TCD, carrier gas – He, sample-jet fuel. GC analysis of water in gasoline is also done.</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157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776EBC-3FB9-4DAC-B3EA-DF87B4C8655B}"/>
              </a:ext>
            </a:extLst>
          </p:cNvPr>
          <p:cNvSpPr txBox="1"/>
          <p:nvPr/>
        </p:nvSpPr>
        <p:spPr>
          <a:xfrm>
            <a:off x="212034" y="463987"/>
            <a:ext cx="11979966" cy="5599674"/>
          </a:xfrm>
          <a:prstGeom prst="rect">
            <a:avLst/>
          </a:prstGeom>
          <a:noFill/>
        </p:spPr>
        <p:txBody>
          <a:bodyPr wrap="square">
            <a:spAutoFit/>
          </a:bodyPr>
          <a:lstStyle/>
          <a:p>
            <a:pPr>
              <a:lnSpc>
                <a:spcPct val="150000"/>
              </a:lnSpc>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Additional applications. </a:t>
            </a:r>
            <a:endParaRPr lang="en-GB" sz="2800" dirty="0">
              <a:effectLst/>
              <a:latin typeface="Times New Roman" panose="02020603050405020304" pitchFamily="18" charset="0"/>
              <a:ea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Identification of hazardous compounds in waste damps.</a:t>
            </a:r>
            <a:endParaRPr lang="en-GB" sz="2800" dirty="0">
              <a:effectLst/>
              <a:latin typeface="Times New Roman" panose="02020603050405020304" pitchFamily="18" charset="0"/>
              <a:ea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Quantification of drugs &amp; their metabolites in blood &amp; urine.</a:t>
            </a:r>
            <a:endParaRPr lang="en-GB" sz="2800" dirty="0">
              <a:effectLst/>
              <a:latin typeface="Times New Roman" panose="02020603050405020304" pitchFamily="18" charset="0"/>
              <a:ea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Identification of reaction products. </a:t>
            </a:r>
            <a:endParaRPr lang="en-GB" sz="2800" dirty="0">
              <a:effectLst/>
              <a:latin typeface="Times New Roman" panose="02020603050405020304" pitchFamily="18" charset="0"/>
              <a:ea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Quantification of pollutants in drinking &amp; waste water. </a:t>
            </a:r>
            <a:endParaRPr lang="en-GB" sz="2800" dirty="0">
              <a:effectLst/>
              <a:latin typeface="Times New Roman" panose="02020603050405020304" pitchFamily="18" charset="0"/>
              <a:ea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Analysis of industrial products for quality control. </a:t>
            </a:r>
            <a:endParaRPr lang="en-GB" sz="2800" dirty="0">
              <a:effectLst/>
              <a:latin typeface="Times New Roman" panose="02020603050405020304" pitchFamily="18" charset="0"/>
              <a:ea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Skin sample analysis. </a:t>
            </a:r>
            <a:endParaRPr lang="en-GB" sz="2800" dirty="0">
              <a:effectLst/>
              <a:latin typeface="Times New Roman" panose="02020603050405020304" pitchFamily="18" charset="0"/>
              <a:ea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RNA isolation.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103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8EA23-9FE6-4E1D-AF15-E2D2CC3EB45C}"/>
              </a:ext>
            </a:extLst>
          </p:cNvPr>
          <p:cNvSpPr txBox="1"/>
          <p:nvPr/>
        </p:nvSpPr>
        <p:spPr>
          <a:xfrm>
            <a:off x="450574" y="132061"/>
            <a:ext cx="11569148" cy="2985433"/>
          </a:xfrm>
          <a:prstGeom prst="rect">
            <a:avLst/>
          </a:prstGeom>
          <a:noFill/>
        </p:spPr>
        <p:txBody>
          <a:bodyPr wrap="square">
            <a:spAutoFit/>
          </a:bodyPr>
          <a:lstStyle/>
          <a:p>
            <a:pPr algn="just">
              <a:lnSpc>
                <a:spcPct val="150000"/>
              </a:lnSpc>
            </a:pPr>
            <a:r>
              <a:rPr lang="en-US"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 Separation column</a:t>
            </a:r>
            <a:r>
              <a:rPr lang="en-US" sz="3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dirty="0">
              <a:solidFill>
                <a:srgbClr val="C00000"/>
              </a:solidFill>
              <a:effectLst/>
              <a:latin typeface="Times New Roman" panose="02020603050405020304" pitchFamily="18" charset="0"/>
              <a:ea typeface="Times New Roman" panose="02020603050405020304" pitchFamily="18" charset="0"/>
            </a:endParaRPr>
          </a:p>
          <a:p>
            <a:pPr algn="just"/>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Columns/stationary phases are responsible for the separation process. In the GC system, a sample is vaporized and injected into the head of the column.</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There are two general types of column, </a:t>
            </a:r>
            <a:r>
              <a:rPr lang="en-GB"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packed</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GB"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capillary</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column. </a:t>
            </a:r>
          </a:p>
          <a:p>
            <a:pPr algn="just"/>
            <a:endPar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7E36796-7217-4E96-B4EF-DB9907490B56}"/>
              </a:ext>
            </a:extLst>
          </p:cNvPr>
          <p:cNvPicPr>
            <a:picLocks noChangeAspect="1"/>
          </p:cNvPicPr>
          <p:nvPr/>
        </p:nvPicPr>
        <p:blipFill>
          <a:blip r:embed="rId2"/>
          <a:stretch>
            <a:fillRect/>
          </a:stretch>
        </p:blipFill>
        <p:spPr>
          <a:xfrm>
            <a:off x="2213113" y="1995951"/>
            <a:ext cx="7354956" cy="4862049"/>
          </a:xfrm>
          <a:prstGeom prst="rect">
            <a:avLst/>
          </a:prstGeom>
        </p:spPr>
      </p:pic>
    </p:spTree>
    <p:extLst>
      <p:ext uri="{BB962C8B-B14F-4D97-AF65-F5344CB8AC3E}">
        <p14:creationId xmlns:p14="http://schemas.microsoft.com/office/powerpoint/2010/main" val="185476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68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E6387F-98B9-4017-8B37-E6839845D09E}"/>
              </a:ext>
            </a:extLst>
          </p:cNvPr>
          <p:cNvSpPr txBox="1"/>
          <p:nvPr/>
        </p:nvSpPr>
        <p:spPr>
          <a:xfrm>
            <a:off x="291549" y="380163"/>
            <a:ext cx="6684905"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Packed column</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Contains a fully-packed stationary phase made up of fine particles. this increases the pressure inside the column.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The three components of a packed column are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the tubing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packing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and the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end plugs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7A4F760F-4F20-4744-BEB5-066DB3FC0FC8}"/>
              </a:ext>
            </a:extLst>
          </p:cNvPr>
          <p:cNvPicPr>
            <a:picLocks noChangeAspect="1"/>
          </p:cNvPicPr>
          <p:nvPr/>
        </p:nvPicPr>
        <p:blipFill>
          <a:blip r:embed="rId2"/>
          <a:stretch>
            <a:fillRect/>
          </a:stretch>
        </p:blipFill>
        <p:spPr>
          <a:xfrm>
            <a:off x="6976454" y="168105"/>
            <a:ext cx="5016763" cy="3860556"/>
          </a:xfrm>
          <a:prstGeom prst="rect">
            <a:avLst/>
          </a:prstGeom>
        </p:spPr>
      </p:pic>
      <p:sp>
        <p:nvSpPr>
          <p:cNvPr id="8" name="TextBox 7">
            <a:extLst>
              <a:ext uri="{FF2B5EF4-FFF2-40B4-BE49-F238E27FC236}">
                <a16:creationId xmlns:a16="http://schemas.microsoft.com/office/drawing/2014/main" id="{E49BBF5E-A419-42B4-AD13-E68ED1F89CAB}"/>
              </a:ext>
            </a:extLst>
          </p:cNvPr>
          <p:cNvSpPr txBox="1"/>
          <p:nvPr/>
        </p:nvSpPr>
        <p:spPr>
          <a:xfrm>
            <a:off x="291549" y="3796606"/>
            <a:ext cx="11489634"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b="1"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packing or the stationary phase is either solid or liquid. </a:t>
            </a:r>
          </a:p>
          <a:p>
            <a:pPr marL="457200" indent="-457200" algn="just">
              <a:buFont typeface="Wingdings" panose="05000000000000000000" pitchFamily="2" charset="2"/>
              <a:buChar char="ü"/>
            </a:pPr>
            <a:endPar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case of liquid stationary phase, the liquid phase coats the fine particles, while solid stationary phase is simply a packing of fine particles and there is no liquid phase covering the particles. </a:t>
            </a:r>
            <a:endPar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9457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2DE51-298A-4A2D-840F-2F59F6408DE2}"/>
              </a:ext>
            </a:extLst>
          </p:cNvPr>
          <p:cNvSpPr txBox="1"/>
          <p:nvPr/>
        </p:nvSpPr>
        <p:spPr>
          <a:xfrm>
            <a:off x="397565" y="301487"/>
            <a:ext cx="6096000" cy="523220"/>
          </a:xfrm>
          <a:prstGeom prst="rect">
            <a:avLst/>
          </a:prstGeom>
          <a:noFill/>
        </p:spPr>
        <p:txBody>
          <a:bodyPr wrap="square">
            <a:spAutoFit/>
          </a:bodyPr>
          <a:lstStyle/>
          <a:p>
            <a:pPr algn="just"/>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Capillary columns </a:t>
            </a:r>
            <a:endParaRPr lang="en-GB"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95AC0A3-67C7-415D-A791-374DC8FC62B9}"/>
              </a:ext>
            </a:extLst>
          </p:cNvPr>
          <p:cNvSpPr txBox="1"/>
          <p:nvPr/>
        </p:nvSpPr>
        <p:spPr>
          <a:xfrm>
            <a:off x="161916" y="824707"/>
            <a:ext cx="7116418" cy="5693866"/>
          </a:xfrm>
          <a:prstGeom prst="rect">
            <a:avLst/>
          </a:prstGeom>
          <a:noFill/>
        </p:spPr>
        <p:txBody>
          <a:bodyPr wrap="square">
            <a:spAutoFit/>
          </a:bodyPr>
          <a:lstStyle/>
          <a:p>
            <a:pPr marL="457200" indent="-457200" algn="just">
              <a:buFont typeface="Wingdings" panose="05000000000000000000" pitchFamily="2" charset="2"/>
              <a:buChar char="ü"/>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Capillary columns (also known as </a:t>
            </a:r>
            <a:r>
              <a:rPr lang="en-GB"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open tubular</a:t>
            </a: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a:t>
            </a:r>
            <a:endParaRPr lang="ar-IQ"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Other names for capillary columns are wall-coated open tubular (WCOT) columns or porous layered open tubular (PLOT) columns. </a:t>
            </a:r>
          </a:p>
          <a:p>
            <a:pPr marL="457200" indent="-457200" algn="just">
              <a:buFont typeface="Wingdings" panose="05000000000000000000" pitchFamily="2" charset="2"/>
              <a:buChar char="ü"/>
            </a:pPr>
            <a:endPar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n-GB"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stationary phase only coats the inner surface of the tube and a polyimide layer serves as the stationary phase. So, the whole column is not packed with the stationary phase. </a:t>
            </a:r>
            <a:endParaRPr lang="en-GB" sz="28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D369D1D1-5405-49A2-8B4A-D54068D0DF6A}"/>
              </a:ext>
            </a:extLst>
          </p:cNvPr>
          <p:cNvPicPr>
            <a:picLocks noChangeAspect="1"/>
          </p:cNvPicPr>
          <p:nvPr/>
        </p:nvPicPr>
        <p:blipFill>
          <a:blip r:embed="rId2"/>
          <a:stretch>
            <a:fillRect/>
          </a:stretch>
        </p:blipFill>
        <p:spPr>
          <a:xfrm>
            <a:off x="7719353" y="824707"/>
            <a:ext cx="4310731" cy="3137693"/>
          </a:xfrm>
          <a:prstGeom prst="rect">
            <a:avLst/>
          </a:prstGeom>
        </p:spPr>
      </p:pic>
    </p:spTree>
    <p:extLst>
      <p:ext uri="{BB962C8B-B14F-4D97-AF65-F5344CB8AC3E}">
        <p14:creationId xmlns:p14="http://schemas.microsoft.com/office/powerpoint/2010/main" val="137225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553F7-C921-4A05-871E-2D7786887897}"/>
              </a:ext>
            </a:extLst>
          </p:cNvPr>
          <p:cNvSpPr txBox="1"/>
          <p:nvPr/>
        </p:nvSpPr>
        <p:spPr>
          <a:xfrm>
            <a:off x="265045" y="453057"/>
            <a:ext cx="11926955" cy="6182718"/>
          </a:xfrm>
          <a:prstGeom prst="rect">
            <a:avLst/>
          </a:prstGeom>
          <a:noFill/>
        </p:spPr>
        <p:txBody>
          <a:bodyPr wrap="square">
            <a:spAutoFit/>
          </a:bodyPr>
          <a:lstStyle/>
          <a:p>
            <a:pPr>
              <a:lnSpc>
                <a:spcPct val="150000"/>
              </a:lnSpc>
            </a:pP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Difference Between Packed Column and Capillary Column: </a:t>
            </a:r>
            <a:endParaRPr lang="en-GB" sz="28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Packed columns has a packed stationary phase while capillary column is coated on the inner surface.  </a:t>
            </a:r>
            <a:endParaRPr lang="en-GB"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packed columns require a large amount of the sample while the capillary column requires only a small.  </a:t>
            </a:r>
            <a:endParaRPr lang="en-GB"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Compared to the packed columns, the capillary columns have less pressure inside the column.</a:t>
            </a:r>
            <a:endParaRPr lang="en-GB" sz="2000" dirty="0">
              <a:effectLst/>
              <a:latin typeface="Times New Roman" panose="02020603050405020304" pitchFamily="18" charset="0"/>
              <a:ea typeface="Times New Roman" panose="02020603050405020304" pitchFamily="18" charset="0"/>
            </a:endParaRPr>
          </a:p>
          <a:p>
            <a:pPr marL="285750" indent="-285750">
              <a:lnSpc>
                <a:spcPct val="150000"/>
              </a:lnSpc>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Packed columns are short while capillary columns are longer.</a:t>
            </a:r>
            <a:endParaRPr lang="en-GB" sz="2000" dirty="0">
              <a:effectLst/>
              <a:latin typeface="Times New Roman" panose="02020603050405020304" pitchFamily="18" charset="0"/>
              <a:ea typeface="Times New Roman" panose="02020603050405020304" pitchFamily="18" charset="0"/>
            </a:endParaRPr>
          </a:p>
          <a:p>
            <a:pPr marL="285750" indent="-285750">
              <a:lnSpc>
                <a:spcPct val="150000"/>
              </a:lnSpc>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 diameter of the packed columns can be several millimeters while the diameter of the capillary columns is around 1 mm.</a:t>
            </a:r>
            <a:endParaRPr lang="en-GB" sz="2000" dirty="0">
              <a:effectLst/>
              <a:latin typeface="Times New Roman" panose="02020603050405020304" pitchFamily="18" charset="0"/>
              <a:ea typeface="Times New Roman" panose="02020603050405020304" pitchFamily="18" charset="0"/>
            </a:endParaRPr>
          </a:p>
          <a:p>
            <a:pPr marL="285750" indent="-285750">
              <a:lnSpc>
                <a:spcPct val="150000"/>
              </a:lnSpc>
              <a:buFont typeface="Wingdings" panose="05000000000000000000" pitchFamily="2" charset="2"/>
              <a:buChar char="ü"/>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The efficiency of the packed columns is lower than  the capillary columns.  </a:t>
            </a:r>
            <a:endParaRPr lang="en-GB"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ü"/>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packed columns give comparatively a poor resolution while capillary columns give a higher resolution. </a:t>
            </a:r>
            <a:endParaRPr lang="en-GB" sz="2000" dirty="0">
              <a:effectLst/>
              <a:latin typeface="Times New Roman" panose="02020603050405020304" pitchFamily="18" charset="0"/>
              <a:ea typeface="Times New Roman" panose="02020603050405020304" pitchFamily="18" charset="0"/>
            </a:endParaRPr>
          </a:p>
          <a:p>
            <a:pPr marL="285750" indent="-285750">
              <a:lnSpc>
                <a:spcPct val="150000"/>
              </a:lnSpc>
              <a:buFont typeface="Wingdings" panose="05000000000000000000" pitchFamily="2" charset="2"/>
              <a:buChar char="ü"/>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Packed columns are less expensive while capillary columns are more expensive.</a:t>
            </a:r>
            <a:endParaRPr lang="en-GB" sz="2000" dirty="0">
              <a:effectLst/>
              <a:latin typeface="Times New Roman" panose="02020603050405020304" pitchFamily="18" charset="0"/>
              <a:ea typeface="Times New Roman" panose="02020603050405020304" pitchFamily="18" charset="0"/>
            </a:endParaRPr>
          </a:p>
          <a:p>
            <a:pPr marL="285750" indent="-285750">
              <a:lnSpc>
                <a:spcPct val="150000"/>
              </a:lnSpc>
              <a:buFont typeface="Wingdings" panose="05000000000000000000" pitchFamily="2" charset="2"/>
              <a:buChar char="ü"/>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Packed columns are better for separating non polar samples since their tube is stainless steel while capillary columns are better for separating polar samples since their tube is glass.</a:t>
            </a:r>
            <a:endParaRPr lang="en-GB" sz="2000" dirty="0">
              <a:effectLst/>
              <a:latin typeface="Times New Roman" panose="02020603050405020304" pitchFamily="18" charset="0"/>
              <a:ea typeface="Times New Roman" panose="02020603050405020304" pitchFamily="18" charset="0"/>
            </a:endParaRPr>
          </a:p>
          <a:p>
            <a:pPr>
              <a:lnSpc>
                <a:spcPct val="150000"/>
              </a:lnSpc>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843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9E7C99-0840-4BFB-AA88-459B8195BC61}"/>
              </a:ext>
            </a:extLst>
          </p:cNvPr>
          <p:cNvSpPr txBox="1"/>
          <p:nvPr/>
        </p:nvSpPr>
        <p:spPr>
          <a:xfrm>
            <a:off x="516834" y="152587"/>
            <a:ext cx="6520069" cy="6555641"/>
          </a:xfrm>
          <a:prstGeom prst="rect">
            <a:avLst/>
          </a:prstGeom>
          <a:noFill/>
        </p:spPr>
        <p:txBody>
          <a:bodyPr wrap="square">
            <a:spAutoFit/>
          </a:bodyPr>
          <a:lstStyle/>
          <a:p>
            <a:r>
              <a:rPr lang="en-US"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  Oven or thermostat chambers</a:t>
            </a:r>
          </a:p>
          <a:p>
            <a:endParaRPr lang="en-GB" sz="28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oven is to control the temperature of the column to conduct precise work.</a:t>
            </a:r>
          </a:p>
          <a:p>
            <a:pPr marL="457200" indent="-457200">
              <a:buFont typeface="Wingdings" panose="05000000000000000000" pitchFamily="2" charset="2"/>
              <a:buChar char="ü"/>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oven can be operated in two manners: isothermal programming or temperature programming. </a:t>
            </a:r>
          </a:p>
          <a:p>
            <a:endParaRPr lang="en-GB" sz="2800" dirty="0">
              <a:effectLst/>
              <a:latin typeface="Times New Roman" panose="02020603050405020304" pitchFamily="18" charset="0"/>
              <a:ea typeface="Times New Roman" panose="02020603050405020304" pitchFamily="18" charset="0"/>
            </a:endParaRPr>
          </a:p>
          <a:p>
            <a:pPr marL="457200" lvl="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isothermal programming, the temperature of the column is held constant throughout the whole separation.</a:t>
            </a:r>
          </a:p>
          <a:p>
            <a:pPr marL="457200" lvl="0" indent="-457200">
              <a:buFont typeface="Wingdings" panose="05000000000000000000" pitchFamily="2" charset="2"/>
              <a:buChar char="ü"/>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endParaRPr lang="en-GB"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E9B7487B-3110-4A22-BF5D-3B3003A798F5}"/>
              </a:ext>
            </a:extLst>
          </p:cNvPr>
          <p:cNvPicPr>
            <a:picLocks noChangeAspect="1"/>
          </p:cNvPicPr>
          <p:nvPr/>
        </p:nvPicPr>
        <p:blipFill>
          <a:blip r:embed="rId2"/>
          <a:stretch>
            <a:fillRect/>
          </a:stretch>
        </p:blipFill>
        <p:spPr>
          <a:xfrm>
            <a:off x="7167977" y="283918"/>
            <a:ext cx="4577940" cy="3002621"/>
          </a:xfrm>
          <a:prstGeom prst="rect">
            <a:avLst/>
          </a:prstGeom>
        </p:spPr>
      </p:pic>
      <p:pic>
        <p:nvPicPr>
          <p:cNvPr id="5" name="Picture 4">
            <a:extLst>
              <a:ext uri="{FF2B5EF4-FFF2-40B4-BE49-F238E27FC236}">
                <a16:creationId xmlns:a16="http://schemas.microsoft.com/office/drawing/2014/main" id="{885B30B5-34AC-4A80-97F4-BCD65A6EC906}"/>
              </a:ext>
            </a:extLst>
          </p:cNvPr>
          <p:cNvPicPr>
            <a:picLocks noChangeAspect="1"/>
          </p:cNvPicPr>
          <p:nvPr/>
        </p:nvPicPr>
        <p:blipFill>
          <a:blip r:embed="rId3"/>
          <a:stretch>
            <a:fillRect/>
          </a:stretch>
        </p:blipFill>
        <p:spPr>
          <a:xfrm>
            <a:off x="7996379" y="3782493"/>
            <a:ext cx="4114743" cy="2840266"/>
          </a:xfrm>
          <a:prstGeom prst="rect">
            <a:avLst/>
          </a:prstGeom>
        </p:spPr>
      </p:pic>
    </p:spTree>
    <p:extLst>
      <p:ext uri="{BB962C8B-B14F-4D97-AF65-F5344CB8AC3E}">
        <p14:creationId xmlns:p14="http://schemas.microsoft.com/office/powerpoint/2010/main" val="263618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1B005-D84C-4277-BE40-4C1E84B91344}"/>
              </a:ext>
            </a:extLst>
          </p:cNvPr>
          <p:cNvPicPr>
            <a:picLocks noChangeAspect="1"/>
          </p:cNvPicPr>
          <p:nvPr/>
        </p:nvPicPr>
        <p:blipFill>
          <a:blip r:embed="rId2"/>
          <a:stretch>
            <a:fillRect/>
          </a:stretch>
        </p:blipFill>
        <p:spPr>
          <a:xfrm>
            <a:off x="5025639" y="368692"/>
            <a:ext cx="6994083" cy="4910575"/>
          </a:xfrm>
          <a:prstGeom prst="rect">
            <a:avLst/>
          </a:prstGeom>
        </p:spPr>
      </p:pic>
      <p:sp>
        <p:nvSpPr>
          <p:cNvPr id="4" name="TextBox 3">
            <a:extLst>
              <a:ext uri="{FF2B5EF4-FFF2-40B4-BE49-F238E27FC236}">
                <a16:creationId xmlns:a16="http://schemas.microsoft.com/office/drawing/2014/main" id="{F42F114A-B3F3-4217-A118-EFB19EA4A42B}"/>
              </a:ext>
            </a:extLst>
          </p:cNvPr>
          <p:cNvSpPr txBox="1"/>
          <p:nvPr/>
        </p:nvSpPr>
        <p:spPr>
          <a:xfrm>
            <a:off x="384312" y="778479"/>
            <a:ext cx="4492488" cy="4538615"/>
          </a:xfrm>
          <a:prstGeom prst="rect">
            <a:avLst/>
          </a:prstGeom>
          <a:noFill/>
        </p:spPr>
        <p:txBody>
          <a:bodyPr wrap="square">
            <a:spAutoFit/>
          </a:bodyPr>
          <a:lstStyle/>
          <a:p>
            <a:pPr>
              <a:lnSpc>
                <a:spcPct val="150000"/>
              </a:lnSpc>
              <a:spcAft>
                <a:spcPts val="1200"/>
              </a:spcAft>
            </a:pPr>
            <a:r>
              <a:rPr lang="en-GB" sz="2800" b="1" dirty="0">
                <a:solidFill>
                  <a:srgbClr val="2828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rgbClr val="282829"/>
                </a:solidFill>
                <a:effectLst/>
                <a:latin typeface="Times New Roman" panose="02020603050405020304" pitchFamily="18" charset="0"/>
                <a:ea typeface="Times New Roman" panose="02020603050405020304" pitchFamily="18" charset="0"/>
                <a:cs typeface="Times New Roman" panose="02020603050405020304" pitchFamily="18" charset="0"/>
              </a:rPr>
              <a:t>If the sample is complex mixture and separation is difficult, then the temperature can be varied so as to get better resolution/separation. This is called </a:t>
            </a:r>
            <a:r>
              <a:rPr lang="en-GB" sz="2800" b="1" dirty="0">
                <a:solidFill>
                  <a:srgbClr val="282829"/>
                </a:solidFill>
                <a:effectLst/>
                <a:latin typeface="Times New Roman" panose="02020603050405020304" pitchFamily="18" charset="0"/>
                <a:ea typeface="Times New Roman" panose="02020603050405020304" pitchFamily="18" charset="0"/>
                <a:cs typeface="Times New Roman" panose="02020603050405020304" pitchFamily="18" charset="0"/>
              </a:rPr>
              <a:t>temperature programming</a:t>
            </a:r>
            <a:r>
              <a:rPr lang="en-GB" sz="2800" dirty="0">
                <a:solidFill>
                  <a:srgbClr val="282829"/>
                </a:solidFill>
                <a:effectLst/>
                <a:latin typeface="Segoe UI" panose="020B0502040204020203" pitchFamily="34" charset="0"/>
                <a:ea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788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C7615-21D6-4645-A358-9C4554ECD54B}"/>
              </a:ext>
            </a:extLst>
          </p:cNvPr>
          <p:cNvSpPr txBox="1"/>
          <p:nvPr/>
        </p:nvSpPr>
        <p:spPr>
          <a:xfrm>
            <a:off x="291547" y="0"/>
            <a:ext cx="11582401" cy="6678751"/>
          </a:xfrm>
          <a:prstGeom prst="rect">
            <a:avLst/>
          </a:prstGeom>
          <a:noFill/>
        </p:spPr>
        <p:txBody>
          <a:bodyPr wrap="square">
            <a:spAutoFit/>
          </a:bodyPr>
          <a:lstStyle/>
          <a:p>
            <a:r>
              <a:rPr lang="en-US"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 Detectors </a:t>
            </a:r>
          </a:p>
          <a:p>
            <a:endParaRPr lang="en-GB" sz="3200" dirty="0">
              <a:solidFill>
                <a:srgbClr val="C00000"/>
              </a:solidFill>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Since more and more complex mixtures can be successfully separated, subsequent chromatograms are increasingly more complex. </a:t>
            </a:r>
          </a:p>
          <a:p>
            <a:pPr marL="457200" indent="-457200">
              <a:buFont typeface="Wingdings" panose="05000000000000000000" pitchFamily="2" charset="2"/>
              <a:buChar char="ü"/>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the need to differentiate between the sample components using the GC detector. </a:t>
            </a:r>
          </a:p>
          <a:p>
            <a:pPr marL="45720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Each detector has its own characteristics (selectivity, sensitivity, linear range, stability, cost, etc.) that helps in a decision about which detector to use.</a:t>
            </a:r>
          </a:p>
          <a:p>
            <a:endParaRPr lang="en-GB" sz="2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Detectors sense the arrival of the separated components and provide a signal. </a:t>
            </a:r>
            <a:endParaRPr lang="en-GB" sz="2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These are either concentration-dependent or mass dependent. </a:t>
            </a:r>
            <a:endParaRPr lang="en-GB" sz="2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detector should be close to the column exit and the correct temperature to prevent decomposition.</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3512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2058</Words>
  <Application>Microsoft Office PowerPoint</Application>
  <PresentationFormat>Widescreen</PresentationFormat>
  <Paragraphs>160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Al-Omran (Univesity of Basrah)</dc:creator>
  <cp:lastModifiedBy>Layla Al-Omran (Univesity of Basrah)</cp:lastModifiedBy>
  <cp:revision>30</cp:revision>
  <dcterms:created xsi:type="dcterms:W3CDTF">2021-09-20T15:29:42Z</dcterms:created>
  <dcterms:modified xsi:type="dcterms:W3CDTF">2021-10-05T07:20:52Z</dcterms:modified>
</cp:coreProperties>
</file>